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</p:sldIdLst>
  <p:sldSz cx="12192000" cy="6858000"/>
  <p:notesSz cx="6735763" cy="9866313"/>
  <p:embeddedFontLst>
    <p:embeddedFont>
      <p:font typeface="Batang" panose="02030600000101010101" pitchFamily="18" charset="-127"/>
      <p:regular r:id="rId22"/>
    </p:embeddedFont>
    <p:embeddedFont>
      <p:font typeface="Libre Franklin" panose="020B0604020202020204" charset="0"/>
      <p:regular r:id="rId23"/>
      <p:bold r:id="rId24"/>
      <p:italic r:id="rId25"/>
      <p:boldItalic r:id="rId26"/>
    </p:embeddedFont>
    <p:embeddedFont>
      <p:font typeface="Libre Franklin Thin" panose="020B0604020202020204" charset="0"/>
      <p:regular r:id="rId27"/>
      <p:bold r:id="rId28"/>
      <p:italic r:id="rId29"/>
      <p:boldItalic r:id="rId30"/>
    </p:embeddedFont>
    <p:embeddedFont>
      <p:font typeface="verdana" panose="020B0604030504040204" pitchFamily="34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5" roundtripDataSignature="AMtx7mhVx22//ayArFtutEiAKql2DgHwE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tableStyles" Target="tableStyles.xml"/><Relationship Id="rId21" Type="http://schemas.openxmlformats.org/officeDocument/2006/relationships/handoutMaster" Target="handoutMasters/handoutMaster1.xml"/><Relationship Id="rId34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customschemas.google.com/relationships/presentationmetadata" Target="meta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FF42E4-B9F2-465C-8D32-46FE79581158}" type="datetimeFigureOut">
              <a:rPr lang="uk-UA" smtClean="0"/>
              <a:t>18.08.2021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AB5718-B969-4688-9D78-9F347FA4FE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787734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7829648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7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8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0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1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2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3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4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5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6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7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9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итульный слайд" type="title">
  <p:cSld name="TIT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21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4" name="Google Shape;24;p21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rotWithShape="0">
                <a:srgbClr val="000000">
                  <a:alpha val="34901"/>
                </a:srgbClr>
              </a:outerShdw>
            </a:effectLst>
          </p:spPr>
        </p:cxnSp>
        <p:cxnSp>
          <p:nvCxnSpPr>
            <p:cNvPr id="25" name="Google Shape;25;p21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rotWithShape="0">
                <a:srgbClr val="000000">
                  <a:alpha val="34901"/>
                </a:srgbClr>
              </a:outerShdw>
            </a:effectLst>
          </p:spPr>
        </p:cxnSp>
        <p:sp>
          <p:nvSpPr>
            <p:cNvPr id="26" name="Google Shape;26;p21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27" name="Google Shape;27;p21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28" name="Google Shape;28;p21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1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861A9">
                <a:alpha val="69803"/>
              </a:srgbClr>
            </a:solidFill>
            <a:ln>
              <a:noFill/>
            </a:ln>
          </p:spPr>
        </p:sp>
        <p:sp>
          <p:nvSpPr>
            <p:cNvPr id="30" name="Google Shape;30;p21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81D2FE">
                <a:alpha val="69803"/>
              </a:srgbClr>
            </a:solidFill>
            <a:ln>
              <a:noFill/>
            </a:ln>
          </p:spPr>
        </p:sp>
        <p:sp>
          <p:nvSpPr>
            <p:cNvPr id="31" name="Google Shape;31;p21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32" name="Google Shape;32;p21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1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34;p21"/>
          <p:cNvSpPr txBox="1"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Libre Franklin Thin"/>
              <a:buNone/>
              <a:defRPr sz="540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1"/>
          <p:cNvSpPr txBox="1"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1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1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1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2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Libre Franklin Thin"/>
              <a:buNone/>
              <a:defRPr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2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42" name="Google Shape;42;p22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ри колонки">
  <p:cSld name="Три колонки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4"/>
          <p:cNvSpPr txBox="1"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4"/>
          <p:cNvSpPr txBox="1"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24"/>
          <p:cNvSpPr txBox="1">
            <a:spLocks noGrp="1"/>
          </p:cNvSpPr>
          <p:nvPr>
            <p:ph type="body" idx="2"/>
          </p:nvPr>
        </p:nvSpPr>
        <p:spPr>
          <a:xfrm>
            <a:off x="913774" y="2943355"/>
            <a:ext cx="3298976" cy="284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53" name="Google Shape;53;p24"/>
          <p:cNvSpPr txBox="1">
            <a:spLocks noGrp="1"/>
          </p:cNvSpPr>
          <p:nvPr>
            <p:ph type="body" idx="3"/>
          </p:nvPr>
        </p:nvSpPr>
        <p:spPr>
          <a:xfrm>
            <a:off x="4452389" y="2367093"/>
            <a:ext cx="3291521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54" name="Google Shape;54;p24"/>
          <p:cNvSpPr txBox="1">
            <a:spLocks noGrp="1"/>
          </p:cNvSpPr>
          <p:nvPr>
            <p:ph type="body" idx="4"/>
          </p:nvPr>
        </p:nvSpPr>
        <p:spPr>
          <a:xfrm>
            <a:off x="4441348" y="2943355"/>
            <a:ext cx="3303351" cy="284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55" name="Google Shape;55;p24"/>
          <p:cNvSpPr txBox="1">
            <a:spLocks noGrp="1"/>
          </p:cNvSpPr>
          <p:nvPr>
            <p:ph type="body" idx="5"/>
          </p:nvPr>
        </p:nvSpPr>
        <p:spPr>
          <a:xfrm>
            <a:off x="7973298" y="2367093"/>
            <a:ext cx="330492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56" name="Google Shape;56;p24"/>
          <p:cNvSpPr txBox="1">
            <a:spLocks noGrp="1"/>
          </p:cNvSpPr>
          <p:nvPr>
            <p:ph type="body" idx="6"/>
          </p:nvPr>
        </p:nvSpPr>
        <p:spPr>
          <a:xfrm>
            <a:off x="7973298" y="2943355"/>
            <a:ext cx="3304928" cy="284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57" name="Google Shape;57;p2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5"/>
          <p:cNvSpPr txBox="1"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Libre Franklin Thin"/>
              <a:buNone/>
              <a:defRPr sz="40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5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25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5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6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6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4184035" cy="388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9" name="Google Shape;69;p26"/>
          <p:cNvSpPr txBox="1">
            <a:spLocks noGrp="1"/>
          </p:cNvSpPr>
          <p:nvPr>
            <p:ph type="body" idx="2"/>
          </p:nvPr>
        </p:nvSpPr>
        <p:spPr>
          <a:xfrm>
            <a:off x="5089970" y="2160589"/>
            <a:ext cx="4184034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0" name="Google Shape;70;p26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6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7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Libre Franklin Thin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7"/>
          <p:cNvSpPr txBox="1"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76" name="Google Shape;76;p27"/>
          <p:cNvSpPr txBox="1">
            <a:spLocks noGrp="1"/>
          </p:cNvSpPr>
          <p:nvPr>
            <p:ph type="body" idx="2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7" name="Google Shape;77;p27"/>
          <p:cNvSpPr txBox="1">
            <a:spLocks noGrp="1"/>
          </p:cNvSpPr>
          <p:nvPr>
            <p:ph type="body" idx="3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78" name="Google Shape;78;p27"/>
          <p:cNvSpPr txBox="1">
            <a:spLocks noGrp="1"/>
          </p:cNvSpPr>
          <p:nvPr>
            <p:ph type="body" idx="4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9" name="Google Shape;79;p27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7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7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8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8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8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8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9"/>
          <p:cNvSpPr txBox="1"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Libre Franklin Thin"/>
              <a:buNone/>
              <a:defRPr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9"/>
          <p:cNvSpPr txBox="1">
            <a:spLocks noGrp="1"/>
          </p:cNvSpPr>
          <p:nvPr>
            <p:ph type="body" idx="1"/>
          </p:nvPr>
        </p:nvSpPr>
        <p:spPr>
          <a:xfrm>
            <a:off x="4760461" y="514924"/>
            <a:ext cx="4513541" cy="5526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90" name="Google Shape;90;p29"/>
          <p:cNvSpPr txBox="1">
            <a:spLocks noGrp="1"/>
          </p:cNvSpPr>
          <p:nvPr>
            <p:ph type="body" idx="2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>
            <a:endParaRPr/>
          </a:p>
        </p:txBody>
      </p:sp>
      <p:sp>
        <p:nvSpPr>
          <p:cNvPr id="91" name="Google Shape;91;p29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9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9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0"/>
          <p:cNvSpPr txBox="1"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Libre Franklin Thin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30"/>
          <p:cNvSpPr>
            <a:spLocks noGrp="1"/>
          </p:cNvSpPr>
          <p:nvPr>
            <p:ph type="pic" idx="2"/>
          </p:nvPr>
        </p:nvSpPr>
        <p:spPr>
          <a:xfrm>
            <a:off x="677334" y="609600"/>
            <a:ext cx="8596668" cy="3845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97" name="Google Shape;97;p30"/>
          <p:cNvSpPr txBox="1">
            <a:spLocks noGrp="1"/>
          </p:cNvSpPr>
          <p:nvPr>
            <p:ph type="body" idx="1"/>
          </p:nvPr>
        </p:nvSpPr>
        <p:spPr>
          <a:xfrm>
            <a:off x="677334" y="5367338"/>
            <a:ext cx="8596667" cy="674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98" name="Google Shape;98;p30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30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30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подпись">
  <p:cSld name="Заголовок и подпись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1"/>
          <p:cNvSpPr txBox="1"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Libre Franklin Thin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31"/>
          <p:cNvSpPr txBox="1"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31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31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31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итата с подписью">
  <p:cSld name="Цитата с подписью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2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Libre Franklin Thin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32"/>
          <p:cNvSpPr txBox="1">
            <a:spLocks noGrp="1"/>
          </p:cNvSpPr>
          <p:nvPr>
            <p:ph type="body" idx="1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280"/>
              <a:buFont typeface="Libre Franklin"/>
              <a:buNone/>
              <a:defRPr sz="16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Libre Franklin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Libre Franklin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Libre Franklin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Libre Franklin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10" name="Google Shape;110;p32"/>
          <p:cNvSpPr txBox="1">
            <a:spLocks noGrp="1"/>
          </p:cNvSpPr>
          <p:nvPr>
            <p:ph type="body" idx="2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1" name="Google Shape;111;p32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32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3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14" name="Google Shape;114;p32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>
                <a:solidFill>
                  <a:srgbClr val="81D2FE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15" name="Google Shape;115;p32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>
                <a:solidFill>
                  <a:srgbClr val="81D2FE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800">
              <a:solidFill>
                <a:srgbClr val="81D2FE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Карточка имени">
  <p:cSld name="Карточка имени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3"/>
          <p:cNvSpPr txBox="1"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Libre Franklin Thin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33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3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3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3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transition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итата карточки имени">
  <p:cSld name="Цитата карточки имени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4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Libre Franklin Thin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34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Font typeface="Libre Franklin"/>
              <a:buNone/>
              <a:defRPr sz="24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Libre Franklin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Libre Franklin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Libre Franklin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Libre Franklin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25" name="Google Shape;125;p34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3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3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3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29" name="Google Shape;129;p34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>
                <a:solidFill>
                  <a:srgbClr val="81D2FE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30" name="Google Shape;130;p3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>
                <a:solidFill>
                  <a:srgbClr val="81D2FE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  <p:transition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Истина или ложь">
  <p:cSld name="Истина или ложь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5"/>
          <p:cNvSpPr txBox="1"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Libre Franklin Thin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35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Font typeface="Libre Franklin"/>
              <a:buNone/>
              <a:defRPr sz="240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Libre Franklin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Libre Franklin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Libre Franklin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Libre Franklin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4" name="Google Shape;134;p35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35" name="Google Shape;135;p35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35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3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transition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6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36"/>
          <p:cNvSpPr txBox="1">
            <a:spLocks noGrp="1"/>
          </p:cNvSpPr>
          <p:nvPr>
            <p:ph type="body" idx="1"/>
          </p:nvPr>
        </p:nvSpPr>
        <p:spPr>
          <a:xfrm rot="5400000">
            <a:off x="3035282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41" name="Google Shape;141;p36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36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3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transition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7"/>
          <p:cNvSpPr txBox="1">
            <a:spLocks noGrp="1"/>
          </p:cNvSpPr>
          <p:nvPr>
            <p:ph type="title"/>
          </p:nvPr>
        </p:nvSpPr>
        <p:spPr>
          <a:xfrm rot="5400000">
            <a:off x="5994319" y="2582953"/>
            <a:ext cx="5251451" cy="1304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37"/>
          <p:cNvSpPr txBox="1">
            <a:spLocks noGrp="1"/>
          </p:cNvSpPr>
          <p:nvPr>
            <p:ph type="body" idx="1"/>
          </p:nvPr>
        </p:nvSpPr>
        <p:spPr>
          <a:xfrm rot="5400000">
            <a:off x="1581685" y="-294750"/>
            <a:ext cx="5251450" cy="706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47" name="Google Shape;147;p37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37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37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100000">
              <a:srgbClr val="EDEDED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20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" name="Google Shape;7;p20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rotWithShape="0">
                <a:srgbClr val="000000">
                  <a:alpha val="34901"/>
                </a:srgbClr>
              </a:outerShdw>
            </a:effectLst>
          </p:spPr>
        </p:cxnSp>
        <p:cxnSp>
          <p:nvCxnSpPr>
            <p:cNvPr id="8" name="Google Shape;8;p20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rotWithShape="0">
                <a:srgbClr val="000000">
                  <a:alpha val="34901"/>
                </a:srgbClr>
              </a:outerShdw>
            </a:effectLst>
          </p:spPr>
        </p:cxnSp>
        <p:sp>
          <p:nvSpPr>
            <p:cNvPr id="9" name="Google Shape;9;p20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10" name="Google Shape;10;p20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1" name="Google Shape;11;p20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0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861A9">
                <a:alpha val="69803"/>
              </a:srgbClr>
            </a:solidFill>
            <a:ln>
              <a:noFill/>
            </a:ln>
          </p:spPr>
        </p:sp>
        <p:sp>
          <p:nvSpPr>
            <p:cNvPr id="13" name="Google Shape;13;p20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81D2FE">
                <a:alpha val="69803"/>
              </a:srgbClr>
            </a:solidFill>
            <a:ln>
              <a:noFill/>
            </a:ln>
          </p:spPr>
        </p:sp>
        <p:sp>
          <p:nvSpPr>
            <p:cNvPr id="14" name="Google Shape;14;p20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15" name="Google Shape;15;p2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0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" name="Google Shape;17;p20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Libre Franklin Thin"/>
              <a:buNone/>
              <a:defRPr sz="3600" b="0" i="0" u="none" strike="noStrike" cap="none">
                <a:solidFill>
                  <a:schemeClr val="accent1"/>
                </a:solidFill>
                <a:latin typeface="Libre Franklin Thin"/>
                <a:ea typeface="Libre Franklin Thin"/>
                <a:cs typeface="Libre Franklin Thin"/>
                <a:sym typeface="Libre Franklin Th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0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19" name="Google Shape;19;p20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20" name="Google Shape;20;p20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21" name="Google Shape;21;p20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>
    <p:random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testportal.gov.ua/wp-content/uploads/2020/12/Nakaz_1522_04_12_2020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mu.gov.ua/npas/pro-vnesenmin-do-polozhennya-pro-a1094?fbclid=IwAR046zs5C7fiUsgga6aoJMGxVCObVW3DAv_0olxkiyprq5tYL73p-RzmuUc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estportal.gov.ua/wp-content/uploads/2020/12/Nakaz_1522_04_12_2020.pdf" TargetMode="External"/><Relationship Id="rId5" Type="http://schemas.openxmlformats.org/officeDocument/2006/relationships/hyperlink" Target="https://zno.testportal.com.ua/teachers/registration" TargetMode="External"/><Relationship Id="rId4" Type="http://schemas.openxmlformats.org/officeDocument/2006/relationships/hyperlink" Target="http://testportal.gov.ua/wp-content/uploads/2020/01/dovidka_teachers_2020.pdf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testportal.gov.ua/wp-content/uploads/2019/01/Nakaz_sertyfikatsiya_140119_33na-sajt.pdf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" descr="C:\Users\Валентина\Desktop\ogoloshennya-ZNO-13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37221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"/>
          <p:cNvSpPr txBox="1">
            <a:spLocks noGrp="1"/>
          </p:cNvSpPr>
          <p:nvPr>
            <p:ph type="title"/>
          </p:nvPr>
        </p:nvSpPr>
        <p:spPr>
          <a:xfrm>
            <a:off x="433494" y="707136"/>
            <a:ext cx="10753910" cy="65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861A9"/>
              </a:buClr>
              <a:buSzPts val="3600"/>
              <a:buFont typeface="Libre Franklin Thin"/>
              <a:buNone/>
            </a:pPr>
            <a:r>
              <a:rPr lang="ru-RU" b="1" dirty="0">
                <a:solidFill>
                  <a:srgbClr val="2861A9"/>
                </a:solidFill>
              </a:rPr>
              <a:t>ЗАКОНОДАВСТВО</a:t>
            </a:r>
            <a:endParaRPr b="1" dirty="0">
              <a:solidFill>
                <a:srgbClr val="2861A9"/>
              </a:solidFill>
            </a:endParaRPr>
          </a:p>
        </p:txBody>
      </p:sp>
      <p:sp>
        <p:nvSpPr>
          <p:cNvPr id="160" name="Google Shape;160;p2"/>
          <p:cNvSpPr txBox="1">
            <a:spLocks noGrp="1"/>
          </p:cNvSpPr>
          <p:nvPr>
            <p:ph type="body" idx="1"/>
          </p:nvPr>
        </p:nvSpPr>
        <p:spPr>
          <a:xfrm>
            <a:off x="677333" y="1426465"/>
            <a:ext cx="11004593" cy="522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920"/>
              <a:buChar char="►"/>
            </a:pPr>
            <a:r>
              <a:rPr lang="ru-RU" sz="24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Сертифікація</a:t>
            </a:r>
            <a:r>
              <a:rPr lang="ru-RU" sz="2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педагогічних</a:t>
            </a:r>
            <a:r>
              <a:rPr lang="ru-RU" sz="2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ru-RU" sz="2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зовнішнє</a:t>
            </a:r>
            <a:r>
              <a:rPr lang="ru-RU" sz="2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2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професійних</a:t>
            </a:r>
            <a:r>
              <a:rPr lang="ru-RU" sz="2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компетентностей </a:t>
            </a:r>
            <a:r>
              <a:rPr lang="ru-RU" sz="24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педагогічного</a:t>
            </a:r>
            <a:r>
              <a:rPr lang="ru-RU" sz="2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працівника</a:t>
            </a:r>
            <a:r>
              <a:rPr lang="ru-RU" sz="2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(у тому </a:t>
            </a:r>
            <a:r>
              <a:rPr lang="ru-RU" sz="24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числі</a:t>
            </a:r>
            <a:r>
              <a:rPr lang="ru-RU" sz="2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педагогіки</a:t>
            </a:r>
            <a:r>
              <a:rPr lang="ru-RU" sz="2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психології</a:t>
            </a:r>
            <a:r>
              <a:rPr lang="ru-RU" sz="2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практичних</a:t>
            </a:r>
            <a:r>
              <a:rPr lang="ru-RU" sz="2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вмінь</a:t>
            </a:r>
            <a:r>
              <a:rPr lang="ru-RU" sz="2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сучасних</a:t>
            </a:r>
            <a:r>
              <a:rPr lang="ru-RU" sz="2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технологій</a:t>
            </a:r>
            <a:r>
              <a:rPr lang="ru-RU" sz="2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4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2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sz="24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незалежного</a:t>
            </a:r>
            <a:r>
              <a:rPr lang="ru-RU" sz="2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тестування</a:t>
            </a:r>
            <a:r>
              <a:rPr lang="ru-RU" sz="2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самооцінювання</a:t>
            </a:r>
            <a:r>
              <a:rPr lang="ru-RU" sz="2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практичного </a:t>
            </a:r>
            <a:r>
              <a:rPr lang="ru-RU" sz="24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досвіду</a:t>
            </a:r>
            <a:r>
              <a:rPr lang="ru-RU" sz="2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стаття</a:t>
            </a:r>
            <a:r>
              <a:rPr lang="ru-RU" sz="2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51 Закону </a:t>
            </a:r>
            <a:r>
              <a:rPr lang="ru-RU" sz="2400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«Про </a:t>
            </a:r>
            <a:r>
              <a:rPr lang="ru-RU" sz="2400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освіту</a:t>
            </a:r>
            <a:r>
              <a:rPr lang="ru-RU" sz="2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ru-RU" sz="28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Державна</a:t>
            </a:r>
            <a:r>
              <a:rPr lang="ru-RU" sz="2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служба </a:t>
            </a:r>
            <a:r>
              <a:rPr lang="ru-RU" sz="28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sz="2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Служба) </a:t>
            </a:r>
            <a:r>
              <a:rPr lang="ru-RU" sz="28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організовує</a:t>
            </a:r>
            <a:r>
              <a:rPr lang="ru-RU" sz="2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експертне</a:t>
            </a:r>
            <a:r>
              <a:rPr lang="ru-RU" sz="2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2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професійних</a:t>
            </a:r>
            <a:r>
              <a:rPr lang="ru-RU" sz="2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компетентностей </a:t>
            </a:r>
            <a:r>
              <a:rPr lang="ru-RU" sz="28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учасників</a:t>
            </a:r>
            <a:r>
              <a:rPr lang="ru-RU" sz="2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сертифікації</a:t>
            </a:r>
            <a:r>
              <a:rPr lang="ru-RU" sz="2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sz="28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практичного </a:t>
            </a:r>
            <a:r>
              <a:rPr lang="ru-RU" sz="28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досвіду</a:t>
            </a:r>
            <a:r>
              <a:rPr lang="ru-RU" sz="2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endParaRPr sz="28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920"/>
              <a:buNone/>
            </a:pPr>
            <a:r>
              <a:rPr lang="ru-RU" sz="2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(п. 6 </a:t>
            </a:r>
            <a:r>
              <a:rPr lang="ru-RU" sz="2800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Положенням</a:t>
            </a:r>
            <a:r>
              <a:rPr lang="ru-RU" sz="2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800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сертифікацію</a:t>
            </a:r>
            <a:r>
              <a:rPr lang="ru-RU" sz="2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педагогічних</a:t>
            </a:r>
            <a:r>
              <a:rPr lang="ru-RU" sz="2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ru-RU" sz="2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затвердженим</a:t>
            </a:r>
            <a:r>
              <a:rPr lang="ru-RU" sz="2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постановою</a:t>
            </a:r>
            <a:r>
              <a:rPr lang="ru-RU" sz="2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Кабінету</a:t>
            </a:r>
            <a:r>
              <a:rPr lang="ru-RU" sz="2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Міністрів</a:t>
            </a:r>
            <a:r>
              <a:rPr lang="ru-RU" sz="2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27 </a:t>
            </a:r>
            <a:r>
              <a:rPr lang="ru-RU" sz="2800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грудня</a:t>
            </a:r>
            <a:r>
              <a:rPr lang="ru-RU" sz="2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2018 р. № 1190).  </a:t>
            </a:r>
            <a:endParaRPr sz="280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719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861A9"/>
              </a:buClr>
              <a:buSzPts val="3600"/>
              <a:buFont typeface="Libre Franklin Thin"/>
              <a:buNone/>
            </a:pPr>
            <a:r>
              <a:rPr lang="ru-RU" b="1">
                <a:solidFill>
                  <a:srgbClr val="2861A9"/>
                </a:solidFill>
              </a:rPr>
              <a:t>МЕТА СЕРТИФІКАЦІЇ</a:t>
            </a:r>
            <a:endParaRPr b="1">
              <a:solidFill>
                <a:srgbClr val="2861A9"/>
              </a:solidFill>
            </a:endParaRPr>
          </a:p>
        </p:txBody>
      </p:sp>
      <p:sp>
        <p:nvSpPr>
          <p:cNvPr id="166" name="Google Shape;166;p3"/>
          <p:cNvSpPr txBox="1">
            <a:spLocks noGrp="1"/>
          </p:cNvSpPr>
          <p:nvPr>
            <p:ph type="body" idx="1"/>
          </p:nvPr>
        </p:nvSpPr>
        <p:spPr>
          <a:xfrm>
            <a:off x="677334" y="1450849"/>
            <a:ext cx="4211658" cy="4590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2072"/>
              <a:buChar char="►"/>
            </a:pPr>
            <a:r>
              <a:rPr lang="ru-RU" sz="2590"/>
              <a:t>виявлення та стимулювання педагогічних працівників з високим рівнем професійної майстерності, які володіють методиками компетентнісного навчання і новими освітніми технологіями та сприяють їх поширенню.</a:t>
            </a:r>
            <a:endParaRPr sz="259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332"/>
              <a:buNone/>
            </a:pPr>
            <a:endParaRPr sz="1665"/>
          </a:p>
        </p:txBody>
      </p:sp>
      <p:pic>
        <p:nvPicPr>
          <p:cNvPr id="167" name="Google Shape;167;p3" descr="C:\Users\Валентина\Desktop\1478522872feo06521024x637-67ab76d9fbb355a3cf708a2c9ae17b86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10913" y="1374648"/>
            <a:ext cx="6327648" cy="52821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4" descr="C:\Users\Валентина\Desktop\23766786-información-3d-una-imagen-de-icono-info-humana-y-con-un-trazado-de-trabajo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83808" y="1353312"/>
            <a:ext cx="3803904" cy="4365498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4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861A9"/>
              </a:buClr>
              <a:buSzPts val="3600"/>
              <a:buFont typeface="Libre Franklin Thin"/>
              <a:buNone/>
            </a:pPr>
            <a:r>
              <a:rPr lang="ru-RU" b="1">
                <a:solidFill>
                  <a:srgbClr val="2861A9"/>
                </a:solidFill>
              </a:rPr>
              <a:t>ОСНОВНІ ЗАСАДИ СЕРТИФІКАЦІЇ</a:t>
            </a:r>
            <a:endParaRPr b="1">
              <a:solidFill>
                <a:srgbClr val="2861A9"/>
              </a:solidFill>
            </a:endParaRPr>
          </a:p>
        </p:txBody>
      </p:sp>
      <p:sp>
        <p:nvSpPr>
          <p:cNvPr id="174" name="Google Shape;174;p4"/>
          <p:cNvSpPr txBox="1">
            <a:spLocks noGrp="1"/>
          </p:cNvSpPr>
          <p:nvPr>
            <p:ph type="body" idx="1"/>
          </p:nvPr>
        </p:nvSpPr>
        <p:spPr>
          <a:xfrm>
            <a:off x="677334" y="1536193"/>
            <a:ext cx="6528138" cy="5010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920"/>
              <a:buChar char="►"/>
            </a:pPr>
            <a:r>
              <a:rPr lang="ru-RU" sz="2400">
                <a:solidFill>
                  <a:schemeClr val="dk1"/>
                </a:solidFill>
              </a:rPr>
              <a:t>Добровільність </a:t>
            </a:r>
            <a:endParaRPr sz="2400">
              <a:solidFill>
                <a:schemeClr val="dk1"/>
              </a:solidFill>
            </a:endParaRPr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ru-RU" sz="2400">
                <a:solidFill>
                  <a:schemeClr val="dk1"/>
                </a:solidFill>
              </a:rPr>
              <a:t>Роботу вчителів оцінюють освітяни, а не чиновники </a:t>
            </a:r>
            <a:endParaRPr sz="2400">
              <a:solidFill>
                <a:schemeClr val="dk1"/>
              </a:solidFill>
            </a:endParaRPr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ru-RU" sz="2400">
                <a:solidFill>
                  <a:schemeClr val="dk1"/>
                </a:solidFill>
              </a:rPr>
              <a:t>Непроходження сертифікації не передбачає жодних наслідків </a:t>
            </a:r>
            <a:endParaRPr sz="2400">
              <a:solidFill>
                <a:schemeClr val="dk1"/>
              </a:solidFill>
            </a:endParaRPr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ru-RU" sz="2400">
                <a:solidFill>
                  <a:schemeClr val="dk1"/>
                </a:solidFill>
              </a:rPr>
              <a:t>20% надбавка до ЗП для вчителя, який пройшов сертифікацію </a:t>
            </a:r>
            <a:endParaRPr sz="2400">
              <a:solidFill>
                <a:schemeClr val="dk1"/>
              </a:solidFill>
            </a:endParaRPr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ru-RU" sz="2400">
                <a:solidFill>
                  <a:schemeClr val="dk1"/>
                </a:solidFill>
              </a:rPr>
              <a:t>3 роки – чинний сертифікат про проходження сертифікації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"/>
          <p:cNvSpPr txBox="1">
            <a:spLocks noGrp="1"/>
          </p:cNvSpPr>
          <p:nvPr>
            <p:ph type="title"/>
          </p:nvPr>
        </p:nvSpPr>
        <p:spPr>
          <a:xfrm>
            <a:off x="677334" y="256032"/>
            <a:ext cx="9502986" cy="902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861A9"/>
              </a:buClr>
              <a:buSzPts val="4000"/>
              <a:buFont typeface="Libre Franklin Thin"/>
              <a:buNone/>
            </a:pPr>
            <a:r>
              <a:rPr lang="ru-RU" sz="4000" b="1">
                <a:solidFill>
                  <a:srgbClr val="2861A9"/>
                </a:solidFill>
              </a:rPr>
              <a:t>ХТО МОЖЕ ВЗЯТИ УЧАСТЬ У СЕРТИФІКАЦІЇ?</a:t>
            </a:r>
            <a:endParaRPr sz="4000" b="1">
              <a:solidFill>
                <a:srgbClr val="2861A9"/>
              </a:solidFill>
            </a:endParaRPr>
          </a:p>
        </p:txBody>
      </p:sp>
      <p:sp>
        <p:nvSpPr>
          <p:cNvPr id="180" name="Google Shape;180;p5"/>
          <p:cNvSpPr txBox="1">
            <a:spLocks noGrp="1"/>
          </p:cNvSpPr>
          <p:nvPr>
            <p:ph type="body" idx="1"/>
          </p:nvPr>
        </p:nvSpPr>
        <p:spPr>
          <a:xfrm>
            <a:off x="597408" y="1560576"/>
            <a:ext cx="9973056" cy="436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920"/>
              <a:buChar char="►"/>
            </a:pPr>
            <a:r>
              <a:rPr lang="ru-RU" sz="2400" dirty="0">
                <a:solidFill>
                  <a:schemeClr val="dk1"/>
                </a:solidFill>
              </a:rPr>
              <a:t>У 2021 </a:t>
            </a:r>
            <a:r>
              <a:rPr lang="ru-RU" sz="2400" dirty="0" err="1">
                <a:solidFill>
                  <a:schemeClr val="dk1"/>
                </a:solidFill>
              </a:rPr>
              <a:t>році</a:t>
            </a:r>
            <a:r>
              <a:rPr lang="ru-RU" sz="2400" dirty="0">
                <a:solidFill>
                  <a:schemeClr val="dk1"/>
                </a:solidFill>
              </a:rPr>
              <a:t> в </a:t>
            </a:r>
            <a:r>
              <a:rPr lang="ru-RU" sz="2400" dirty="0" err="1">
                <a:solidFill>
                  <a:schemeClr val="dk1"/>
                </a:solidFill>
              </a:rPr>
              <a:t>сертифікації</a:t>
            </a:r>
            <a:r>
              <a:rPr lang="ru-RU" sz="2400" dirty="0">
                <a:solidFill>
                  <a:schemeClr val="dk1"/>
                </a:solidFill>
              </a:rPr>
              <a:t> </a:t>
            </a:r>
            <a:r>
              <a:rPr lang="ru-RU" sz="2400" dirty="0" err="1">
                <a:solidFill>
                  <a:schemeClr val="dk1"/>
                </a:solidFill>
              </a:rPr>
              <a:t>зможуть</a:t>
            </a:r>
            <a:r>
              <a:rPr lang="ru-RU" sz="2400" dirty="0">
                <a:solidFill>
                  <a:schemeClr val="dk1"/>
                </a:solidFill>
              </a:rPr>
              <a:t> </a:t>
            </a:r>
            <a:r>
              <a:rPr lang="ru-RU" sz="2400" dirty="0" err="1">
                <a:solidFill>
                  <a:schemeClr val="dk1"/>
                </a:solidFill>
              </a:rPr>
              <a:t>взяти</a:t>
            </a:r>
            <a:r>
              <a:rPr lang="ru-RU" sz="2400" dirty="0">
                <a:solidFill>
                  <a:schemeClr val="dk1"/>
                </a:solidFill>
              </a:rPr>
              <a:t> участь до 2 </a:t>
            </a:r>
            <a:r>
              <a:rPr lang="ru-RU" sz="2400" dirty="0" err="1">
                <a:solidFill>
                  <a:schemeClr val="dk1"/>
                </a:solidFill>
              </a:rPr>
              <a:t>тисяч</a:t>
            </a:r>
            <a:r>
              <a:rPr lang="ru-RU" sz="2400" dirty="0">
                <a:solidFill>
                  <a:schemeClr val="dk1"/>
                </a:solidFill>
              </a:rPr>
              <a:t> </a:t>
            </a:r>
            <a:r>
              <a:rPr lang="ru-RU" sz="2400" dirty="0" err="1">
                <a:solidFill>
                  <a:schemeClr val="dk1"/>
                </a:solidFill>
              </a:rPr>
              <a:t>учителів</a:t>
            </a:r>
            <a:r>
              <a:rPr lang="ru-RU" sz="2400" dirty="0">
                <a:solidFill>
                  <a:schemeClr val="dk1"/>
                </a:solidFill>
              </a:rPr>
              <a:t> </a:t>
            </a:r>
            <a:r>
              <a:rPr lang="ru-RU" sz="2400" dirty="0" err="1">
                <a:solidFill>
                  <a:schemeClr val="dk1"/>
                </a:solidFill>
              </a:rPr>
              <a:t>початкових</a:t>
            </a:r>
            <a:r>
              <a:rPr lang="ru-RU" sz="2400" dirty="0">
                <a:solidFill>
                  <a:schemeClr val="dk1"/>
                </a:solidFill>
              </a:rPr>
              <a:t> </a:t>
            </a:r>
            <a:r>
              <a:rPr lang="ru-RU" sz="2400" dirty="0" err="1">
                <a:solidFill>
                  <a:schemeClr val="dk1"/>
                </a:solidFill>
              </a:rPr>
              <a:t>класів</a:t>
            </a:r>
            <a:r>
              <a:rPr lang="ru-RU" sz="2400" dirty="0">
                <a:solidFill>
                  <a:schemeClr val="dk1"/>
                </a:solidFill>
              </a:rPr>
              <a:t>. </a:t>
            </a:r>
            <a:r>
              <a:rPr lang="ru-RU" sz="2400" dirty="0" err="1">
                <a:solidFill>
                  <a:schemeClr val="dk1"/>
                </a:solidFill>
              </a:rPr>
              <a:t>Щоб</a:t>
            </a:r>
            <a:r>
              <a:rPr lang="ru-RU" sz="2400" dirty="0">
                <a:solidFill>
                  <a:schemeClr val="dk1"/>
                </a:solidFill>
              </a:rPr>
              <a:t> </a:t>
            </a:r>
            <a:r>
              <a:rPr lang="ru-RU" sz="2400" dirty="0" err="1">
                <a:solidFill>
                  <a:schemeClr val="dk1"/>
                </a:solidFill>
              </a:rPr>
              <a:t>охопити</a:t>
            </a:r>
            <a:r>
              <a:rPr lang="ru-RU" sz="2400" dirty="0">
                <a:solidFill>
                  <a:schemeClr val="dk1"/>
                </a:solidFill>
              </a:rPr>
              <a:t> </a:t>
            </a:r>
            <a:r>
              <a:rPr lang="ru-RU" sz="2400" dirty="0" err="1">
                <a:solidFill>
                  <a:schemeClr val="dk1"/>
                </a:solidFill>
              </a:rPr>
              <a:t>всі</a:t>
            </a:r>
            <a:r>
              <a:rPr lang="ru-RU" sz="2400" dirty="0">
                <a:solidFill>
                  <a:schemeClr val="dk1"/>
                </a:solidFill>
              </a:rPr>
              <a:t> </a:t>
            </a:r>
            <a:r>
              <a:rPr lang="ru-RU" sz="2400" dirty="0" err="1">
                <a:solidFill>
                  <a:schemeClr val="dk1"/>
                </a:solidFill>
              </a:rPr>
              <a:t>регіони</a:t>
            </a:r>
            <a:r>
              <a:rPr lang="ru-RU" sz="2400" dirty="0">
                <a:solidFill>
                  <a:schemeClr val="dk1"/>
                </a:solidFill>
              </a:rPr>
              <a:t> </a:t>
            </a:r>
            <a:r>
              <a:rPr lang="ru-RU" sz="2400" dirty="0" err="1">
                <a:solidFill>
                  <a:schemeClr val="dk1"/>
                </a:solidFill>
              </a:rPr>
              <a:t>України</a:t>
            </a:r>
            <a:r>
              <a:rPr lang="ru-RU" sz="2400" dirty="0">
                <a:solidFill>
                  <a:schemeClr val="dk1"/>
                </a:solidFill>
              </a:rPr>
              <a:t>, </a:t>
            </a:r>
            <a:r>
              <a:rPr lang="ru-RU" sz="2400" u="sng" dirty="0">
                <a:solidFill>
                  <a:schemeClr val="dk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МОН </a:t>
            </a:r>
            <a:r>
              <a:rPr lang="ru-RU" sz="2400" u="sng" dirty="0" err="1">
                <a:solidFill>
                  <a:schemeClr val="dk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своїм</a:t>
            </a:r>
            <a:r>
              <a:rPr lang="ru-RU" sz="2400" u="sng" dirty="0">
                <a:solidFill>
                  <a:schemeClr val="dk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Наказом № 1522 </a:t>
            </a:r>
            <a:r>
              <a:rPr lang="ru-RU" sz="2400" u="sng" dirty="0" err="1">
                <a:solidFill>
                  <a:schemeClr val="dk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від</a:t>
            </a:r>
            <a:r>
              <a:rPr lang="ru-RU" sz="2400" u="sng" dirty="0">
                <a:solidFill>
                  <a:schemeClr val="dk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04.12.2020</a:t>
            </a:r>
            <a:r>
              <a:rPr lang="ru-RU" sz="2400" dirty="0">
                <a:solidFill>
                  <a:schemeClr val="dk1"/>
                </a:solidFill>
              </a:rPr>
              <a:t>  </a:t>
            </a:r>
            <a:r>
              <a:rPr lang="ru-RU" sz="2400" dirty="0" err="1">
                <a:solidFill>
                  <a:schemeClr val="dk1"/>
                </a:solidFill>
              </a:rPr>
              <a:t>визначило</a:t>
            </a:r>
            <a:r>
              <a:rPr lang="ru-RU" sz="2400" dirty="0">
                <a:solidFill>
                  <a:schemeClr val="dk1"/>
                </a:solidFill>
              </a:rPr>
              <a:t> </a:t>
            </a:r>
            <a:r>
              <a:rPr lang="ru-RU" sz="2400" dirty="0" err="1">
                <a:solidFill>
                  <a:schemeClr val="dk1"/>
                </a:solidFill>
              </a:rPr>
              <a:t>максимальний</a:t>
            </a:r>
            <a:r>
              <a:rPr lang="ru-RU" sz="2400" dirty="0">
                <a:solidFill>
                  <a:schemeClr val="dk1"/>
                </a:solidFill>
              </a:rPr>
              <a:t> </a:t>
            </a:r>
            <a:r>
              <a:rPr lang="ru-RU" sz="2400" dirty="0" err="1">
                <a:solidFill>
                  <a:schemeClr val="dk1"/>
                </a:solidFill>
              </a:rPr>
              <a:t>обсяг</a:t>
            </a:r>
            <a:r>
              <a:rPr lang="ru-RU" sz="2400" dirty="0">
                <a:solidFill>
                  <a:schemeClr val="dk1"/>
                </a:solidFill>
              </a:rPr>
              <a:t> </a:t>
            </a:r>
            <a:r>
              <a:rPr lang="ru-RU" sz="2400" dirty="0" err="1">
                <a:solidFill>
                  <a:schemeClr val="dk1"/>
                </a:solidFill>
              </a:rPr>
              <a:t>заяв</a:t>
            </a:r>
            <a:r>
              <a:rPr lang="ru-RU" sz="2400" dirty="0">
                <a:solidFill>
                  <a:schemeClr val="dk1"/>
                </a:solidFill>
              </a:rPr>
              <a:t>, </a:t>
            </a:r>
            <a:r>
              <a:rPr lang="ru-RU" sz="2400" dirty="0" err="1">
                <a:solidFill>
                  <a:schemeClr val="dk1"/>
                </a:solidFill>
              </a:rPr>
              <a:t>які</a:t>
            </a:r>
            <a:r>
              <a:rPr lang="ru-RU" sz="2400" dirty="0">
                <a:solidFill>
                  <a:schemeClr val="dk1"/>
                </a:solidFill>
              </a:rPr>
              <a:t> </a:t>
            </a:r>
            <a:r>
              <a:rPr lang="ru-RU" sz="2400" dirty="0" err="1">
                <a:solidFill>
                  <a:schemeClr val="dk1"/>
                </a:solidFill>
              </a:rPr>
              <a:t>можуть</a:t>
            </a:r>
            <a:r>
              <a:rPr lang="ru-RU" sz="2400" dirty="0">
                <a:solidFill>
                  <a:schemeClr val="dk1"/>
                </a:solidFill>
              </a:rPr>
              <a:t> бути </a:t>
            </a:r>
            <a:r>
              <a:rPr lang="ru-RU" sz="2400" dirty="0" err="1">
                <a:solidFill>
                  <a:schemeClr val="dk1"/>
                </a:solidFill>
              </a:rPr>
              <a:t>подані</a:t>
            </a:r>
            <a:r>
              <a:rPr lang="ru-RU" sz="2400" dirty="0">
                <a:solidFill>
                  <a:schemeClr val="dk1"/>
                </a:solidFill>
              </a:rPr>
              <a:t> </a:t>
            </a:r>
            <a:r>
              <a:rPr lang="ru-RU" sz="2400" dirty="0" err="1">
                <a:solidFill>
                  <a:schemeClr val="dk1"/>
                </a:solidFill>
              </a:rPr>
              <a:t>від</a:t>
            </a:r>
            <a:r>
              <a:rPr lang="ru-RU" sz="2400" dirty="0">
                <a:solidFill>
                  <a:schemeClr val="dk1"/>
                </a:solidFill>
              </a:rPr>
              <a:t> </a:t>
            </a:r>
            <a:r>
              <a:rPr lang="ru-RU" sz="2400" dirty="0" err="1">
                <a:solidFill>
                  <a:schemeClr val="dk1"/>
                </a:solidFill>
              </a:rPr>
              <a:t>кожної</a:t>
            </a:r>
            <a:r>
              <a:rPr lang="ru-RU" sz="2400" dirty="0">
                <a:solidFill>
                  <a:schemeClr val="dk1"/>
                </a:solidFill>
              </a:rPr>
              <a:t> з областей на </a:t>
            </a:r>
            <a:r>
              <a:rPr lang="ru-RU" sz="2400" dirty="0" err="1">
                <a:solidFill>
                  <a:schemeClr val="dk1"/>
                </a:solidFill>
              </a:rPr>
              <a:t>пропорційних</a:t>
            </a:r>
            <a:r>
              <a:rPr lang="ru-RU" sz="2400" dirty="0">
                <a:solidFill>
                  <a:schemeClr val="dk1"/>
                </a:solidFill>
              </a:rPr>
              <a:t> засадах (</a:t>
            </a:r>
            <a:r>
              <a:rPr lang="ru-RU" sz="2400" dirty="0" err="1">
                <a:solidFill>
                  <a:schemeClr val="dk1"/>
                </a:solidFill>
              </a:rPr>
              <a:t>залежно</a:t>
            </a:r>
            <a:r>
              <a:rPr lang="ru-RU" sz="2400" dirty="0">
                <a:solidFill>
                  <a:schemeClr val="dk1"/>
                </a:solidFill>
              </a:rPr>
              <a:t> </a:t>
            </a:r>
            <a:r>
              <a:rPr lang="ru-RU" sz="2400" dirty="0" err="1">
                <a:solidFill>
                  <a:schemeClr val="dk1"/>
                </a:solidFill>
              </a:rPr>
              <a:t>від</a:t>
            </a:r>
            <a:r>
              <a:rPr lang="ru-RU" sz="2400" dirty="0">
                <a:solidFill>
                  <a:schemeClr val="dk1"/>
                </a:solidFill>
              </a:rPr>
              <a:t> </a:t>
            </a:r>
            <a:r>
              <a:rPr lang="ru-RU" sz="2400" dirty="0" err="1">
                <a:solidFill>
                  <a:schemeClr val="dk1"/>
                </a:solidFill>
              </a:rPr>
              <a:t>наявної</a:t>
            </a:r>
            <a:r>
              <a:rPr lang="ru-RU" sz="2400" dirty="0">
                <a:solidFill>
                  <a:schemeClr val="dk1"/>
                </a:solidFill>
              </a:rPr>
              <a:t> </a:t>
            </a:r>
            <a:r>
              <a:rPr lang="ru-RU" sz="2400" dirty="0" err="1">
                <a:solidFill>
                  <a:schemeClr val="dk1"/>
                </a:solidFill>
              </a:rPr>
              <a:t>кількості</a:t>
            </a:r>
            <a:r>
              <a:rPr lang="ru-RU" sz="2400" dirty="0">
                <a:solidFill>
                  <a:schemeClr val="dk1"/>
                </a:solidFill>
              </a:rPr>
              <a:t> </a:t>
            </a:r>
            <a:r>
              <a:rPr lang="ru-RU" sz="2400" dirty="0" err="1">
                <a:solidFill>
                  <a:schemeClr val="dk1"/>
                </a:solidFill>
              </a:rPr>
              <a:t>вчителів</a:t>
            </a:r>
            <a:r>
              <a:rPr lang="ru-RU" sz="2400" dirty="0">
                <a:solidFill>
                  <a:schemeClr val="dk1"/>
                </a:solidFill>
              </a:rPr>
              <a:t> </a:t>
            </a:r>
            <a:r>
              <a:rPr lang="ru-RU" sz="2400" dirty="0" err="1">
                <a:solidFill>
                  <a:schemeClr val="dk1"/>
                </a:solidFill>
              </a:rPr>
              <a:t>початкової</a:t>
            </a:r>
            <a:r>
              <a:rPr lang="ru-RU" sz="2400" dirty="0">
                <a:solidFill>
                  <a:schemeClr val="dk1"/>
                </a:solidFill>
              </a:rPr>
              <a:t> </a:t>
            </a:r>
            <a:r>
              <a:rPr lang="ru-RU" sz="2400" dirty="0" err="1">
                <a:solidFill>
                  <a:schemeClr val="dk1"/>
                </a:solidFill>
              </a:rPr>
              <a:t>школи</a:t>
            </a:r>
            <a:r>
              <a:rPr lang="ru-RU" sz="2400" dirty="0">
                <a:solidFill>
                  <a:schemeClr val="dk1"/>
                </a:solidFill>
              </a:rPr>
              <a:t>).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ru-RU" sz="2400" dirty="0">
                <a:solidFill>
                  <a:schemeClr val="dk1"/>
                </a:solidFill>
              </a:rPr>
              <a:t>У </a:t>
            </a:r>
            <a:r>
              <a:rPr lang="ru-RU" sz="2400" dirty="0" err="1">
                <a:solidFill>
                  <a:schemeClr val="dk1"/>
                </a:solidFill>
              </a:rPr>
              <a:t>Харківській</a:t>
            </a:r>
            <a:r>
              <a:rPr lang="ru-RU" sz="2400" dirty="0">
                <a:solidFill>
                  <a:schemeClr val="dk1"/>
                </a:solidFill>
              </a:rPr>
              <a:t> </a:t>
            </a:r>
            <a:r>
              <a:rPr lang="ru-RU" sz="2400" dirty="0" err="1">
                <a:solidFill>
                  <a:schemeClr val="dk1"/>
                </a:solidFill>
              </a:rPr>
              <a:t>області</a:t>
            </a:r>
            <a:r>
              <a:rPr lang="ru-RU" sz="2400" dirty="0">
                <a:solidFill>
                  <a:schemeClr val="dk1"/>
                </a:solidFill>
              </a:rPr>
              <a:t> </a:t>
            </a:r>
            <a:r>
              <a:rPr lang="ru-RU" sz="3200" dirty="0">
                <a:solidFill>
                  <a:schemeClr val="dk1"/>
                </a:solidFill>
              </a:rPr>
              <a:t>4720</a:t>
            </a:r>
            <a:r>
              <a:rPr lang="ru-RU" sz="2400" dirty="0">
                <a:solidFill>
                  <a:schemeClr val="dk1"/>
                </a:solidFill>
              </a:rPr>
              <a:t> </a:t>
            </a:r>
            <a:r>
              <a:rPr lang="ru-RU" sz="2400" dirty="0" err="1">
                <a:solidFill>
                  <a:schemeClr val="dk1"/>
                </a:solidFill>
              </a:rPr>
              <a:t>учителів</a:t>
            </a:r>
            <a:r>
              <a:rPr lang="ru-RU" sz="2400" dirty="0">
                <a:solidFill>
                  <a:schemeClr val="dk1"/>
                </a:solidFill>
              </a:rPr>
              <a:t> </a:t>
            </a:r>
            <a:r>
              <a:rPr lang="ru-RU" sz="2400" dirty="0" err="1">
                <a:solidFill>
                  <a:schemeClr val="dk1"/>
                </a:solidFill>
              </a:rPr>
              <a:t>початкових</a:t>
            </a:r>
            <a:r>
              <a:rPr lang="ru-RU" sz="2400" dirty="0">
                <a:solidFill>
                  <a:schemeClr val="dk1"/>
                </a:solidFill>
              </a:rPr>
              <a:t> </a:t>
            </a:r>
            <a:r>
              <a:rPr lang="ru-RU" sz="2400" dirty="0" err="1">
                <a:solidFill>
                  <a:schemeClr val="dk1"/>
                </a:solidFill>
              </a:rPr>
              <a:t>класів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ru-RU" sz="2400" dirty="0" err="1">
                <a:solidFill>
                  <a:schemeClr val="dk1"/>
                </a:solidFill>
              </a:rPr>
              <a:t>Гранична</a:t>
            </a:r>
            <a:r>
              <a:rPr lang="ru-RU" sz="2400" dirty="0">
                <a:solidFill>
                  <a:schemeClr val="dk1"/>
                </a:solidFill>
              </a:rPr>
              <a:t> </a:t>
            </a:r>
            <a:r>
              <a:rPr lang="ru-RU" sz="2400" dirty="0" err="1">
                <a:solidFill>
                  <a:schemeClr val="dk1"/>
                </a:solidFill>
              </a:rPr>
              <a:t>кількість</a:t>
            </a:r>
            <a:r>
              <a:rPr lang="ru-RU" sz="2400" dirty="0">
                <a:solidFill>
                  <a:schemeClr val="dk1"/>
                </a:solidFill>
              </a:rPr>
              <a:t> </a:t>
            </a:r>
            <a:r>
              <a:rPr lang="ru-RU" sz="2400" dirty="0" err="1">
                <a:solidFill>
                  <a:schemeClr val="dk1"/>
                </a:solidFill>
              </a:rPr>
              <a:t>вчителів</a:t>
            </a:r>
            <a:r>
              <a:rPr lang="ru-RU" sz="2400" dirty="0">
                <a:solidFill>
                  <a:schemeClr val="dk1"/>
                </a:solidFill>
              </a:rPr>
              <a:t> </a:t>
            </a:r>
            <a:r>
              <a:rPr lang="ru-RU" sz="2400" dirty="0" err="1">
                <a:solidFill>
                  <a:schemeClr val="dk1"/>
                </a:solidFill>
              </a:rPr>
              <a:t>початкових</a:t>
            </a:r>
            <a:r>
              <a:rPr lang="ru-RU" sz="2400" dirty="0">
                <a:solidFill>
                  <a:schemeClr val="dk1"/>
                </a:solidFill>
              </a:rPr>
              <a:t> </a:t>
            </a:r>
            <a:r>
              <a:rPr lang="ru-RU" sz="2400" dirty="0" err="1">
                <a:solidFill>
                  <a:schemeClr val="dk1"/>
                </a:solidFill>
              </a:rPr>
              <a:t>класів</a:t>
            </a:r>
            <a:r>
              <a:rPr lang="ru-RU" sz="2400" dirty="0">
                <a:solidFill>
                  <a:schemeClr val="dk1"/>
                </a:solidFill>
              </a:rPr>
              <a:t>, </a:t>
            </a:r>
            <a:r>
              <a:rPr lang="ru-RU" sz="2400" dirty="0" err="1">
                <a:solidFill>
                  <a:schemeClr val="dk1"/>
                </a:solidFill>
              </a:rPr>
              <a:t>які</a:t>
            </a:r>
            <a:r>
              <a:rPr lang="ru-RU" sz="2400" dirty="0">
                <a:solidFill>
                  <a:schemeClr val="dk1"/>
                </a:solidFill>
              </a:rPr>
              <a:t> </a:t>
            </a:r>
            <a:r>
              <a:rPr lang="ru-RU" sz="2400" dirty="0" err="1">
                <a:solidFill>
                  <a:schemeClr val="dk1"/>
                </a:solidFill>
              </a:rPr>
              <a:t>зможуть</a:t>
            </a:r>
            <a:r>
              <a:rPr lang="ru-RU" sz="2400" dirty="0">
                <a:solidFill>
                  <a:schemeClr val="dk1"/>
                </a:solidFill>
              </a:rPr>
              <a:t> </a:t>
            </a:r>
            <a:r>
              <a:rPr lang="ru-RU" sz="2400" dirty="0" err="1">
                <a:solidFill>
                  <a:schemeClr val="dk1"/>
                </a:solidFill>
              </a:rPr>
              <a:t>зареєструватися</a:t>
            </a:r>
            <a:r>
              <a:rPr lang="ru-RU" sz="2400" dirty="0">
                <a:solidFill>
                  <a:schemeClr val="dk1"/>
                </a:solidFill>
              </a:rPr>
              <a:t> у 2021 </a:t>
            </a:r>
            <a:r>
              <a:rPr lang="ru-RU" sz="2400" dirty="0" err="1">
                <a:solidFill>
                  <a:schemeClr val="dk1"/>
                </a:solidFill>
              </a:rPr>
              <a:t>році</a:t>
            </a:r>
            <a:r>
              <a:rPr lang="ru-RU" sz="2400" dirty="0">
                <a:solidFill>
                  <a:schemeClr val="dk1"/>
                </a:solidFill>
              </a:rPr>
              <a:t> для </a:t>
            </a:r>
            <a:r>
              <a:rPr lang="ru-RU" sz="2400" dirty="0" err="1">
                <a:solidFill>
                  <a:schemeClr val="dk1"/>
                </a:solidFill>
              </a:rPr>
              <a:t>проходження</a:t>
            </a:r>
            <a:r>
              <a:rPr lang="ru-RU" sz="2400" dirty="0">
                <a:solidFill>
                  <a:schemeClr val="dk1"/>
                </a:solidFill>
              </a:rPr>
              <a:t> </a:t>
            </a:r>
            <a:r>
              <a:rPr lang="ru-RU" sz="2400" dirty="0" err="1">
                <a:solidFill>
                  <a:schemeClr val="dk1"/>
                </a:solidFill>
              </a:rPr>
              <a:t>сертифікації</a:t>
            </a:r>
            <a:r>
              <a:rPr lang="ru-RU" sz="2400" dirty="0">
                <a:solidFill>
                  <a:schemeClr val="dk1"/>
                </a:solidFill>
              </a:rPr>
              <a:t> – </a:t>
            </a:r>
            <a:r>
              <a:rPr lang="ru-RU" sz="4400" dirty="0">
                <a:solidFill>
                  <a:schemeClr val="dk1"/>
                </a:solidFill>
              </a:rPr>
              <a:t>107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3200"/>
              <a:buChar char="►"/>
            </a:pPr>
            <a:r>
              <a:rPr lang="ru-RU" sz="2800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Обов’язкова</a:t>
            </a:r>
            <a:r>
              <a:rPr lang="ru-RU" sz="2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вимога</a:t>
            </a:r>
            <a:r>
              <a:rPr lang="ru-RU" sz="2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</a:t>
            </a:r>
            <a:r>
              <a:rPr lang="ru-RU" sz="2400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800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менше</a:t>
            </a:r>
            <a:r>
              <a:rPr lang="ru-RU" sz="2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ru-RU" sz="2800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endParaRPr sz="160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6" descr="C:\Users\Валентина\Desktop\on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72250" y="4300893"/>
            <a:ext cx="3289300" cy="24638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6"/>
          <p:cNvSpPr txBox="1">
            <a:spLocks noGrp="1"/>
          </p:cNvSpPr>
          <p:nvPr>
            <p:ph type="title"/>
          </p:nvPr>
        </p:nvSpPr>
        <p:spPr>
          <a:xfrm>
            <a:off x="2804160" y="195072"/>
            <a:ext cx="7949184" cy="1735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861A9"/>
              </a:buClr>
              <a:buSzPts val="4400"/>
              <a:buFont typeface="Libre Franklin Thin"/>
              <a:buNone/>
            </a:pPr>
            <a:r>
              <a:rPr lang="ru-RU" sz="4400" b="1" dirty="0" err="1">
                <a:solidFill>
                  <a:srgbClr val="2861A9"/>
                </a:solidFill>
              </a:rPr>
              <a:t>Особливості</a:t>
            </a:r>
            <a:r>
              <a:rPr lang="ru-RU" sz="4400" b="1" dirty="0">
                <a:solidFill>
                  <a:srgbClr val="2861A9"/>
                </a:solidFill>
              </a:rPr>
              <a:t> реєстрації </a:t>
            </a:r>
            <a:br>
              <a:rPr lang="ru-RU" sz="4400" b="1" dirty="0">
                <a:solidFill>
                  <a:srgbClr val="2861A9"/>
                </a:solidFill>
              </a:rPr>
            </a:br>
            <a:r>
              <a:rPr lang="ru-RU" sz="4400" b="1" dirty="0">
                <a:solidFill>
                  <a:srgbClr val="2861A9"/>
                </a:solidFill>
              </a:rPr>
              <a:t>для </a:t>
            </a:r>
            <a:r>
              <a:rPr lang="ru-RU" sz="4400" b="1" dirty="0" err="1">
                <a:solidFill>
                  <a:srgbClr val="2861A9"/>
                </a:solidFill>
              </a:rPr>
              <a:t>проходження</a:t>
            </a:r>
            <a:r>
              <a:rPr lang="ru-RU" sz="4400" b="1" dirty="0">
                <a:solidFill>
                  <a:srgbClr val="2861A9"/>
                </a:solidFill>
              </a:rPr>
              <a:t> </a:t>
            </a:r>
            <a:r>
              <a:rPr lang="ru-RU" sz="4400" b="1" dirty="0" err="1">
                <a:solidFill>
                  <a:srgbClr val="2861A9"/>
                </a:solidFill>
              </a:rPr>
              <a:t>сертифікації</a:t>
            </a:r>
            <a:endParaRPr sz="4400" b="1" dirty="0">
              <a:solidFill>
                <a:srgbClr val="2861A9"/>
              </a:solidFill>
            </a:endParaRPr>
          </a:p>
        </p:txBody>
      </p:sp>
      <p:sp>
        <p:nvSpPr>
          <p:cNvPr id="187" name="Google Shape;187;p6"/>
          <p:cNvSpPr txBox="1">
            <a:spLocks noGrp="1"/>
          </p:cNvSpPr>
          <p:nvPr>
            <p:ph type="body" idx="1"/>
          </p:nvPr>
        </p:nvSpPr>
        <p:spPr>
          <a:xfrm>
            <a:off x="130450" y="2436820"/>
            <a:ext cx="8641800" cy="41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920"/>
              <a:buChar char="►"/>
            </a:pPr>
            <a:r>
              <a:rPr lang="ru-RU" sz="2400" b="1" dirty="0">
                <a:solidFill>
                  <a:schemeClr val="dk1"/>
                </a:solidFill>
              </a:rPr>
              <a:t>З </a:t>
            </a:r>
            <a:r>
              <a:rPr lang="ru-RU" sz="2700" b="1" dirty="0">
                <a:solidFill>
                  <a:schemeClr val="dk1"/>
                </a:solidFill>
              </a:rPr>
              <a:t>18 до 31 </a:t>
            </a:r>
            <a:r>
              <a:rPr lang="ru-RU" sz="2700" b="1" dirty="0" err="1">
                <a:solidFill>
                  <a:schemeClr val="dk1"/>
                </a:solidFill>
              </a:rPr>
              <a:t>січня</a:t>
            </a:r>
            <a:r>
              <a:rPr lang="ru-RU" sz="2700" b="1" dirty="0">
                <a:solidFill>
                  <a:schemeClr val="dk1"/>
                </a:solidFill>
              </a:rPr>
              <a:t> 2021 року</a:t>
            </a:r>
            <a:r>
              <a:rPr lang="ru-RU" sz="2700" dirty="0">
                <a:solidFill>
                  <a:schemeClr val="dk1"/>
                </a:solidFill>
              </a:rPr>
              <a:t> </a:t>
            </a:r>
            <a:r>
              <a:rPr lang="ru-RU" sz="2700" dirty="0" err="1">
                <a:solidFill>
                  <a:schemeClr val="dk1"/>
                </a:solidFill>
              </a:rPr>
              <a:t>включно</a:t>
            </a:r>
            <a:r>
              <a:rPr lang="ru-RU" sz="2700" dirty="0">
                <a:solidFill>
                  <a:schemeClr val="dk1"/>
                </a:solidFill>
              </a:rPr>
              <a:t> </a:t>
            </a:r>
            <a:r>
              <a:rPr lang="ru-RU" sz="2700" dirty="0" err="1">
                <a:solidFill>
                  <a:schemeClr val="dk1"/>
                </a:solidFill>
              </a:rPr>
              <a:t>триватиме</a:t>
            </a:r>
            <a:r>
              <a:rPr lang="ru-RU" sz="2700" dirty="0">
                <a:solidFill>
                  <a:schemeClr val="dk1"/>
                </a:solidFill>
              </a:rPr>
              <a:t> </a:t>
            </a:r>
            <a:r>
              <a:rPr lang="ru-RU" sz="2700" b="1" dirty="0" err="1">
                <a:solidFill>
                  <a:schemeClr val="dk1"/>
                </a:solidFill>
              </a:rPr>
              <a:t>реєстрація</a:t>
            </a:r>
            <a:r>
              <a:rPr lang="ru-RU" sz="2700" dirty="0">
                <a:solidFill>
                  <a:schemeClr val="dk1"/>
                </a:solidFill>
              </a:rPr>
              <a:t> для </a:t>
            </a:r>
            <a:r>
              <a:rPr lang="ru-RU" sz="2700" dirty="0" err="1">
                <a:solidFill>
                  <a:schemeClr val="dk1"/>
                </a:solidFill>
              </a:rPr>
              <a:t>проходження</a:t>
            </a:r>
            <a:r>
              <a:rPr lang="ru-RU" sz="2700" dirty="0">
                <a:solidFill>
                  <a:schemeClr val="dk1"/>
                </a:solidFill>
              </a:rPr>
              <a:t> </a:t>
            </a:r>
            <a:r>
              <a:rPr lang="ru-RU" sz="2700" dirty="0" err="1">
                <a:solidFill>
                  <a:schemeClr val="dk1"/>
                </a:solidFill>
              </a:rPr>
              <a:t>сертифікації</a:t>
            </a:r>
            <a:r>
              <a:rPr lang="ru-RU" sz="2700" dirty="0">
                <a:solidFill>
                  <a:schemeClr val="dk1"/>
                </a:solidFill>
              </a:rPr>
              <a:t> й </a:t>
            </a:r>
            <a:r>
              <a:rPr lang="ru-RU" sz="2700" dirty="0" err="1">
                <a:solidFill>
                  <a:schemeClr val="dk1"/>
                </a:solidFill>
              </a:rPr>
              <a:t>проводитиметься</a:t>
            </a:r>
            <a:r>
              <a:rPr lang="ru-RU" sz="2700" dirty="0">
                <a:solidFill>
                  <a:schemeClr val="dk1"/>
                </a:solidFill>
              </a:rPr>
              <a:t> у два </a:t>
            </a:r>
            <a:r>
              <a:rPr lang="ru-RU" sz="2700" dirty="0" err="1">
                <a:solidFill>
                  <a:schemeClr val="dk1"/>
                </a:solidFill>
              </a:rPr>
              <a:t>етапи</a:t>
            </a:r>
            <a:r>
              <a:rPr lang="ru-RU" sz="2700" dirty="0">
                <a:solidFill>
                  <a:schemeClr val="dk1"/>
                </a:solidFill>
              </a:rPr>
              <a:t>:</a:t>
            </a:r>
            <a:endParaRPr sz="2100" dirty="0"/>
          </a:p>
          <a:p>
            <a:pPr marL="342900" lvl="0" indent="-361950" algn="l" rtl="0">
              <a:spcBef>
                <a:spcPts val="1000"/>
              </a:spcBef>
              <a:spcAft>
                <a:spcPts val="0"/>
              </a:spcAft>
              <a:buSzPts val="2220"/>
              <a:buChar char="►"/>
            </a:pPr>
            <a:r>
              <a:rPr lang="ru-RU" sz="2700" dirty="0" err="1">
                <a:solidFill>
                  <a:schemeClr val="dk1"/>
                </a:solidFill>
              </a:rPr>
              <a:t>основний</a:t>
            </a:r>
            <a:r>
              <a:rPr lang="ru-RU" sz="2700" dirty="0">
                <a:solidFill>
                  <a:schemeClr val="dk1"/>
                </a:solidFill>
              </a:rPr>
              <a:t> </a:t>
            </a:r>
            <a:r>
              <a:rPr lang="ru-RU" sz="2700" dirty="0" err="1">
                <a:solidFill>
                  <a:schemeClr val="dk1"/>
                </a:solidFill>
              </a:rPr>
              <a:t>етап</a:t>
            </a:r>
            <a:r>
              <a:rPr lang="ru-RU" sz="2700" dirty="0">
                <a:solidFill>
                  <a:schemeClr val="dk1"/>
                </a:solidFill>
              </a:rPr>
              <a:t> (18‒27 </a:t>
            </a:r>
            <a:r>
              <a:rPr lang="ru-RU" sz="2700" dirty="0" err="1">
                <a:solidFill>
                  <a:schemeClr val="dk1"/>
                </a:solidFill>
              </a:rPr>
              <a:t>січня</a:t>
            </a:r>
            <a:r>
              <a:rPr lang="ru-RU" sz="2700" dirty="0">
                <a:solidFill>
                  <a:schemeClr val="dk1"/>
                </a:solidFill>
              </a:rPr>
              <a:t>) — у межах </a:t>
            </a:r>
            <a:r>
              <a:rPr lang="ru-RU" sz="2700" dirty="0" err="1">
                <a:solidFill>
                  <a:schemeClr val="dk1"/>
                </a:solidFill>
              </a:rPr>
              <a:t>граничної</a:t>
            </a:r>
            <a:r>
              <a:rPr lang="ru-RU" sz="2700" dirty="0">
                <a:solidFill>
                  <a:schemeClr val="dk1"/>
                </a:solidFill>
              </a:rPr>
              <a:t> </a:t>
            </a:r>
            <a:r>
              <a:rPr lang="ru-RU" sz="2700" dirty="0" err="1">
                <a:solidFill>
                  <a:schemeClr val="dk1"/>
                </a:solidFill>
              </a:rPr>
              <a:t>кількості</a:t>
            </a:r>
            <a:r>
              <a:rPr lang="ru-RU" sz="2700" dirty="0">
                <a:solidFill>
                  <a:schemeClr val="dk1"/>
                </a:solidFill>
              </a:rPr>
              <a:t> для кожного </a:t>
            </a:r>
            <a:r>
              <a:rPr lang="ru-RU" sz="2700" dirty="0" err="1">
                <a:solidFill>
                  <a:schemeClr val="dk1"/>
                </a:solidFill>
              </a:rPr>
              <a:t>регіону</a:t>
            </a:r>
            <a:r>
              <a:rPr lang="ru-RU" sz="2700" dirty="0">
                <a:solidFill>
                  <a:schemeClr val="dk1"/>
                </a:solidFill>
              </a:rPr>
              <a:t>;</a:t>
            </a:r>
            <a:endParaRPr sz="2100" dirty="0"/>
          </a:p>
          <a:p>
            <a:pPr marL="342900" lvl="0" indent="-361950" algn="l" rtl="0">
              <a:spcBef>
                <a:spcPts val="1000"/>
              </a:spcBef>
              <a:spcAft>
                <a:spcPts val="0"/>
              </a:spcAft>
              <a:buSzPts val="2220"/>
              <a:buChar char="►"/>
            </a:pPr>
            <a:r>
              <a:rPr lang="ru-RU" sz="2700" dirty="0" err="1">
                <a:solidFill>
                  <a:schemeClr val="dk1"/>
                </a:solidFill>
              </a:rPr>
              <a:t>додатковий</a:t>
            </a:r>
            <a:r>
              <a:rPr lang="ru-RU" sz="2700" dirty="0">
                <a:solidFill>
                  <a:schemeClr val="dk1"/>
                </a:solidFill>
              </a:rPr>
              <a:t> </a:t>
            </a:r>
            <a:r>
              <a:rPr lang="ru-RU" sz="2700" dirty="0" err="1">
                <a:solidFill>
                  <a:schemeClr val="dk1"/>
                </a:solidFill>
              </a:rPr>
              <a:t>етап</a:t>
            </a:r>
            <a:r>
              <a:rPr lang="ru-RU" sz="2700" dirty="0">
                <a:solidFill>
                  <a:schemeClr val="dk1"/>
                </a:solidFill>
              </a:rPr>
              <a:t> (28‒31 </a:t>
            </a:r>
            <a:r>
              <a:rPr lang="ru-RU" sz="2700" dirty="0" err="1">
                <a:solidFill>
                  <a:schemeClr val="dk1"/>
                </a:solidFill>
              </a:rPr>
              <a:t>січня</a:t>
            </a:r>
            <a:r>
              <a:rPr lang="ru-RU" sz="2700" dirty="0">
                <a:solidFill>
                  <a:schemeClr val="dk1"/>
                </a:solidFill>
              </a:rPr>
              <a:t>) — у межах </a:t>
            </a:r>
            <a:r>
              <a:rPr lang="ru-RU" sz="2700" dirty="0" err="1">
                <a:solidFill>
                  <a:schemeClr val="dk1"/>
                </a:solidFill>
              </a:rPr>
              <a:t>граничної</a:t>
            </a:r>
            <a:r>
              <a:rPr lang="ru-RU" sz="2700" dirty="0">
                <a:solidFill>
                  <a:schemeClr val="dk1"/>
                </a:solidFill>
              </a:rPr>
              <a:t> </a:t>
            </a:r>
            <a:r>
              <a:rPr lang="ru-RU" sz="2700" dirty="0" err="1">
                <a:solidFill>
                  <a:schemeClr val="dk1"/>
                </a:solidFill>
              </a:rPr>
              <a:t>кількості</a:t>
            </a:r>
            <a:r>
              <a:rPr lang="ru-RU" sz="2700" dirty="0">
                <a:solidFill>
                  <a:schemeClr val="dk1"/>
                </a:solidFill>
              </a:rPr>
              <a:t> </a:t>
            </a:r>
            <a:r>
              <a:rPr lang="ru-RU" sz="2700" dirty="0" err="1">
                <a:solidFill>
                  <a:schemeClr val="dk1"/>
                </a:solidFill>
              </a:rPr>
              <a:t>вчителів</a:t>
            </a:r>
            <a:r>
              <a:rPr lang="ru-RU" sz="2700" dirty="0">
                <a:solidFill>
                  <a:schemeClr val="dk1"/>
                </a:solidFill>
              </a:rPr>
              <a:t> </a:t>
            </a:r>
            <a:r>
              <a:rPr lang="ru-RU" sz="2700" dirty="0" err="1">
                <a:solidFill>
                  <a:schemeClr val="dk1"/>
                </a:solidFill>
              </a:rPr>
              <a:t>початкових</a:t>
            </a:r>
            <a:r>
              <a:rPr lang="ru-RU" sz="2700" dirty="0">
                <a:solidFill>
                  <a:schemeClr val="dk1"/>
                </a:solidFill>
              </a:rPr>
              <a:t> </a:t>
            </a:r>
            <a:r>
              <a:rPr lang="ru-RU" sz="2700" dirty="0" err="1">
                <a:solidFill>
                  <a:schemeClr val="dk1"/>
                </a:solidFill>
              </a:rPr>
              <a:t>класів</a:t>
            </a:r>
            <a:r>
              <a:rPr lang="ru-RU" sz="2700" dirty="0">
                <a:solidFill>
                  <a:schemeClr val="dk1"/>
                </a:solidFill>
              </a:rPr>
              <a:t>, </a:t>
            </a:r>
            <a:r>
              <a:rPr lang="ru-RU" sz="2700" dirty="0" err="1">
                <a:solidFill>
                  <a:schemeClr val="dk1"/>
                </a:solidFill>
              </a:rPr>
              <a:t>які</a:t>
            </a:r>
            <a:r>
              <a:rPr lang="ru-RU" sz="2700" dirty="0">
                <a:solidFill>
                  <a:schemeClr val="dk1"/>
                </a:solidFill>
              </a:rPr>
              <a:t> </a:t>
            </a:r>
            <a:r>
              <a:rPr lang="ru-RU" sz="2700" dirty="0" err="1">
                <a:solidFill>
                  <a:schemeClr val="dk1"/>
                </a:solidFill>
              </a:rPr>
              <a:t>можуть</a:t>
            </a:r>
            <a:r>
              <a:rPr lang="ru-RU" sz="2700" dirty="0">
                <a:solidFill>
                  <a:schemeClr val="dk1"/>
                </a:solidFill>
              </a:rPr>
              <a:t> </a:t>
            </a:r>
            <a:r>
              <a:rPr lang="ru-RU" sz="2700" dirty="0" err="1">
                <a:solidFill>
                  <a:schemeClr val="dk1"/>
                </a:solidFill>
              </a:rPr>
              <a:t>реєструватися</a:t>
            </a:r>
            <a:r>
              <a:rPr lang="ru-RU" sz="2700" dirty="0">
                <a:solidFill>
                  <a:schemeClr val="dk1"/>
                </a:solidFill>
              </a:rPr>
              <a:t> для </a:t>
            </a:r>
            <a:r>
              <a:rPr lang="ru-RU" sz="2700" dirty="0" err="1">
                <a:solidFill>
                  <a:schemeClr val="dk1"/>
                </a:solidFill>
              </a:rPr>
              <a:t>проходження</a:t>
            </a:r>
            <a:r>
              <a:rPr lang="ru-RU" sz="2700" dirty="0">
                <a:solidFill>
                  <a:schemeClr val="dk1"/>
                </a:solidFill>
              </a:rPr>
              <a:t> </a:t>
            </a:r>
            <a:r>
              <a:rPr lang="ru-RU" sz="2700" dirty="0" err="1">
                <a:solidFill>
                  <a:schemeClr val="dk1"/>
                </a:solidFill>
              </a:rPr>
              <a:t>сертифікації</a:t>
            </a:r>
            <a:r>
              <a:rPr lang="ru-RU" sz="2700" dirty="0">
                <a:solidFill>
                  <a:schemeClr val="dk1"/>
                </a:solidFill>
              </a:rPr>
              <a:t> у 2021 </a:t>
            </a:r>
            <a:r>
              <a:rPr lang="ru-RU" sz="2700" dirty="0" err="1">
                <a:solidFill>
                  <a:schemeClr val="dk1"/>
                </a:solidFill>
              </a:rPr>
              <a:t>році</a:t>
            </a:r>
            <a:r>
              <a:rPr lang="ru-RU" sz="2700" dirty="0">
                <a:solidFill>
                  <a:schemeClr val="dk1"/>
                </a:solidFill>
              </a:rPr>
              <a:t>.</a:t>
            </a:r>
            <a:endParaRPr sz="2100" dirty="0"/>
          </a:p>
          <a:p>
            <a:pPr marL="342900" lvl="0" indent="-361950" algn="l" rtl="0">
              <a:spcBef>
                <a:spcPts val="1000"/>
              </a:spcBef>
              <a:spcAft>
                <a:spcPts val="0"/>
              </a:spcAft>
              <a:buSzPts val="2220"/>
              <a:buChar char="►"/>
            </a:pPr>
            <a:r>
              <a:rPr lang="ru-RU" sz="2700" dirty="0" err="1">
                <a:solidFill>
                  <a:schemeClr val="dk1"/>
                </a:solidFill>
              </a:rPr>
              <a:t>Реєстрацію</a:t>
            </a:r>
            <a:r>
              <a:rPr lang="ru-RU" sz="2700" dirty="0">
                <a:solidFill>
                  <a:schemeClr val="dk1"/>
                </a:solidFill>
              </a:rPr>
              <a:t> </a:t>
            </a:r>
            <a:r>
              <a:rPr lang="ru-RU" sz="2700" dirty="0" err="1">
                <a:solidFill>
                  <a:schemeClr val="dk1"/>
                </a:solidFill>
              </a:rPr>
              <a:t>вчителів</a:t>
            </a:r>
            <a:r>
              <a:rPr lang="ru-RU" sz="2700" b="1" dirty="0">
                <a:solidFill>
                  <a:schemeClr val="dk1"/>
                </a:solidFill>
              </a:rPr>
              <a:t> </a:t>
            </a:r>
            <a:r>
              <a:rPr lang="ru-RU" sz="2700" dirty="0" err="1">
                <a:solidFill>
                  <a:schemeClr val="dk1"/>
                </a:solidFill>
              </a:rPr>
              <a:t>початкових</a:t>
            </a:r>
            <a:r>
              <a:rPr lang="ru-RU" sz="2700" dirty="0">
                <a:solidFill>
                  <a:schemeClr val="dk1"/>
                </a:solidFill>
              </a:rPr>
              <a:t> </a:t>
            </a:r>
            <a:r>
              <a:rPr lang="ru-RU" sz="2700" dirty="0" err="1">
                <a:solidFill>
                  <a:schemeClr val="dk1"/>
                </a:solidFill>
              </a:rPr>
              <a:t>класів</a:t>
            </a:r>
            <a:r>
              <a:rPr lang="ru-RU" sz="2700" dirty="0">
                <a:solidFill>
                  <a:schemeClr val="dk1"/>
                </a:solidFill>
              </a:rPr>
              <a:t> для </a:t>
            </a:r>
            <a:r>
              <a:rPr lang="ru-RU" sz="2700" dirty="0" err="1">
                <a:solidFill>
                  <a:schemeClr val="dk1"/>
                </a:solidFill>
              </a:rPr>
              <a:t>проходження</a:t>
            </a:r>
            <a:r>
              <a:rPr lang="ru-RU" sz="2700" dirty="0">
                <a:solidFill>
                  <a:schemeClr val="dk1"/>
                </a:solidFill>
              </a:rPr>
              <a:t> </a:t>
            </a:r>
            <a:r>
              <a:rPr lang="ru-RU" sz="2700" dirty="0" err="1">
                <a:solidFill>
                  <a:schemeClr val="dk1"/>
                </a:solidFill>
              </a:rPr>
              <a:t>сертифікації</a:t>
            </a:r>
            <a:r>
              <a:rPr lang="ru-RU" sz="2700" dirty="0">
                <a:solidFill>
                  <a:schemeClr val="dk1"/>
                </a:solidFill>
              </a:rPr>
              <a:t> у 2021 </a:t>
            </a:r>
            <a:r>
              <a:rPr lang="ru-RU" sz="2700" dirty="0" err="1">
                <a:solidFill>
                  <a:schemeClr val="dk1"/>
                </a:solidFill>
              </a:rPr>
              <a:t>році</a:t>
            </a:r>
            <a:r>
              <a:rPr lang="ru-RU" sz="2700" dirty="0">
                <a:solidFill>
                  <a:schemeClr val="dk1"/>
                </a:solidFill>
              </a:rPr>
              <a:t> </a:t>
            </a:r>
            <a:r>
              <a:rPr lang="ru-RU" sz="2700" dirty="0" err="1">
                <a:solidFill>
                  <a:schemeClr val="dk1"/>
                </a:solidFill>
              </a:rPr>
              <a:t>достроково</a:t>
            </a:r>
            <a:r>
              <a:rPr lang="ru-RU" sz="2700" dirty="0">
                <a:solidFill>
                  <a:schemeClr val="dk1"/>
                </a:solidFill>
              </a:rPr>
              <a:t> буде </a:t>
            </a:r>
            <a:r>
              <a:rPr lang="ru-RU" sz="2700" dirty="0" err="1">
                <a:solidFill>
                  <a:schemeClr val="dk1"/>
                </a:solidFill>
              </a:rPr>
              <a:t>припинено</a:t>
            </a:r>
            <a:r>
              <a:rPr lang="ru-RU" sz="2700" dirty="0">
                <a:solidFill>
                  <a:schemeClr val="dk1"/>
                </a:solidFill>
              </a:rPr>
              <a:t> в </a:t>
            </a:r>
            <a:r>
              <a:rPr lang="ru-RU" sz="2700" dirty="0" err="1">
                <a:solidFill>
                  <a:schemeClr val="dk1"/>
                </a:solidFill>
              </a:rPr>
              <a:t>разі</a:t>
            </a:r>
            <a:r>
              <a:rPr lang="ru-RU" sz="2700" dirty="0">
                <a:solidFill>
                  <a:schemeClr val="dk1"/>
                </a:solidFill>
              </a:rPr>
              <a:t>, </a:t>
            </a:r>
            <a:r>
              <a:rPr lang="ru-RU" sz="2700" dirty="0" err="1">
                <a:solidFill>
                  <a:schemeClr val="dk1"/>
                </a:solidFill>
              </a:rPr>
              <a:t>якщо</a:t>
            </a:r>
            <a:r>
              <a:rPr lang="ru-RU" sz="2700" dirty="0">
                <a:solidFill>
                  <a:schemeClr val="dk1"/>
                </a:solidFill>
              </a:rPr>
              <a:t> 2000 </a:t>
            </a:r>
            <a:r>
              <a:rPr lang="ru-RU" sz="2700" dirty="0" err="1">
                <a:solidFill>
                  <a:schemeClr val="dk1"/>
                </a:solidFill>
              </a:rPr>
              <a:t>осіб</a:t>
            </a:r>
            <a:r>
              <a:rPr lang="ru-RU" sz="2700" dirty="0">
                <a:solidFill>
                  <a:schemeClr val="dk1"/>
                </a:solidFill>
              </a:rPr>
              <a:t> </a:t>
            </a:r>
            <a:r>
              <a:rPr lang="ru-RU" sz="2700" dirty="0" err="1">
                <a:solidFill>
                  <a:schemeClr val="dk1"/>
                </a:solidFill>
              </a:rPr>
              <a:t>сформують</a:t>
            </a:r>
            <a:r>
              <a:rPr lang="ru-RU" sz="2700" dirty="0">
                <a:solidFill>
                  <a:schemeClr val="dk1"/>
                </a:solidFill>
              </a:rPr>
              <a:t> бланки </a:t>
            </a:r>
            <a:r>
              <a:rPr lang="ru-RU" sz="2700" dirty="0" err="1">
                <a:solidFill>
                  <a:schemeClr val="dk1"/>
                </a:solidFill>
              </a:rPr>
              <a:t>реєстраційних</a:t>
            </a:r>
            <a:r>
              <a:rPr lang="ru-RU" sz="2700" dirty="0">
                <a:solidFill>
                  <a:schemeClr val="dk1"/>
                </a:solidFill>
              </a:rPr>
              <a:t> </a:t>
            </a:r>
            <a:r>
              <a:rPr lang="ru-RU" sz="2700" dirty="0" err="1">
                <a:solidFill>
                  <a:schemeClr val="dk1"/>
                </a:solidFill>
              </a:rPr>
              <a:t>карток-заяв</a:t>
            </a:r>
            <a:r>
              <a:rPr lang="ru-RU" sz="2700" dirty="0">
                <a:solidFill>
                  <a:schemeClr val="dk1"/>
                </a:solidFill>
              </a:rPr>
              <a:t>.</a:t>
            </a:r>
            <a:endParaRPr sz="21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 dirty="0"/>
          </a:p>
        </p:txBody>
      </p:sp>
      <p:sp>
        <p:nvSpPr>
          <p:cNvPr id="188" name="Google Shape;188;p6" descr="Як по-новому проходить реєстрація виконання робіт підвищеної небезпеки та  видача дозволів? | Охорона праці і пожежна безпека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89" name="Google Shape;189;p6" descr="Як по-новому проходить реєстрація виконання робіт підвищеної небезпеки та  видача дозволів? | Охорона праці і пожежна безпека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90" name="Google Shape;190;p6"/>
          <p:cNvSpPr/>
          <p:nvPr/>
        </p:nvSpPr>
        <p:spPr>
          <a:xfrm rot="-2292919">
            <a:off x="561645" y="199039"/>
            <a:ext cx="2609039" cy="1231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ru-RU" sz="2800" cap="none">
                <a:solidFill>
                  <a:srgbClr val="FF0000"/>
                </a:solidFill>
                <a:latin typeface="Batang"/>
                <a:ea typeface="Batang"/>
                <a:cs typeface="Batang"/>
                <a:sym typeface="Batang"/>
              </a:rPr>
              <a:t>ПРОЦЕДУРА РЕЄСТРАЦІЇ</a:t>
            </a:r>
            <a:endParaRPr sz="1800">
              <a:solidFill>
                <a:srgbClr val="FF0000"/>
              </a:solidFill>
              <a:latin typeface="Batang"/>
              <a:ea typeface="Batang"/>
              <a:cs typeface="Batang"/>
              <a:sym typeface="Batang"/>
            </a:endParaRPr>
          </a:p>
        </p:txBody>
      </p:sp>
    </p:spTree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7"/>
          <p:cNvSpPr txBox="1">
            <a:spLocks noGrp="1"/>
          </p:cNvSpPr>
          <p:nvPr>
            <p:ph type="title"/>
          </p:nvPr>
        </p:nvSpPr>
        <p:spPr>
          <a:xfrm>
            <a:off x="591990" y="579549"/>
            <a:ext cx="7101162" cy="589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861A9"/>
              </a:buClr>
              <a:buSzPts val="3959"/>
              <a:buFont typeface="Libre Franklin Thin"/>
              <a:buNone/>
            </a:pPr>
            <a:r>
              <a:rPr lang="ru-RU" sz="3959" b="1" dirty="0" err="1">
                <a:solidFill>
                  <a:srgbClr val="2861A9"/>
                </a:solidFill>
              </a:rPr>
              <a:t>Реєстрація</a:t>
            </a:r>
            <a:endParaRPr sz="3240" b="1" dirty="0">
              <a:solidFill>
                <a:srgbClr val="2861A9"/>
              </a:solidFill>
            </a:endParaRPr>
          </a:p>
        </p:txBody>
      </p:sp>
      <p:sp>
        <p:nvSpPr>
          <p:cNvPr id="196" name="Google Shape;196;p7"/>
          <p:cNvSpPr txBox="1">
            <a:spLocks noGrp="1"/>
          </p:cNvSpPr>
          <p:nvPr>
            <p:ph type="body" idx="1"/>
          </p:nvPr>
        </p:nvSpPr>
        <p:spPr>
          <a:xfrm>
            <a:off x="280416" y="1316736"/>
            <a:ext cx="11558016" cy="5315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ru-RU" sz="2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реєстрації </a:t>
            </a:r>
            <a:r>
              <a:rPr lang="ru-RU" sz="24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необхідно</a:t>
            </a:r>
            <a:r>
              <a:rPr lang="ru-RU" sz="2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2400"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ru-RU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	</a:t>
            </a:r>
            <a:r>
              <a:rPr lang="ru-RU" sz="2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</a:t>
            </a:r>
            <a:r>
              <a:rPr lang="ru-RU" sz="20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Ознайомитися</a:t>
            </a:r>
            <a:r>
              <a:rPr lang="ru-RU" sz="2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з </a:t>
            </a:r>
            <a:r>
              <a:rPr lang="ru-RU" sz="2000" b="1" u="sng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Положенням</a:t>
            </a:r>
            <a:r>
              <a:rPr lang="ru-RU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r>
              <a:rPr lang="ru-RU" sz="2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 </a:t>
            </a:r>
            <a:r>
              <a:rPr lang="ru-RU" sz="20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сертифікацію</a:t>
            </a:r>
            <a:r>
              <a:rPr lang="ru-RU" sz="2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0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педагогічних</a:t>
            </a:r>
            <a:r>
              <a:rPr lang="ru-RU" sz="2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0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працівників</a:t>
            </a:r>
            <a:r>
              <a:rPr lang="ru-RU" sz="2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r>
              <a:rPr lang="ru-RU" sz="16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	- </a:t>
            </a:r>
            <a:r>
              <a:rPr lang="ru-RU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Підготувати</a:t>
            </a:r>
            <a:r>
              <a:rPr lang="ru-RU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необхідні</a:t>
            </a:r>
            <a:r>
              <a:rPr lang="ru-RU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документи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dirty="0"/>
          </a:p>
          <a:p>
            <a:pPr marL="1143000" lvl="2" indent="-228600" algn="l" rtl="0"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*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копію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паспорта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громадянина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України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а в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разі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його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відсутності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—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іншого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документа,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що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посвідчує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особу;</a:t>
            </a:r>
            <a:endParaRPr dirty="0"/>
          </a:p>
          <a:p>
            <a:pPr marL="1143000" lvl="2" indent="-228600" algn="l" rtl="0"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*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копію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довідки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про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присвоєння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ідентифікаційного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номера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фізичної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особи;</a:t>
            </a:r>
            <a:endParaRPr dirty="0"/>
          </a:p>
          <a:p>
            <a:pPr marL="1143000" lvl="2" indent="-228600" algn="l" rtl="0"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rPr lang="ru-RU" sz="160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	* </a:t>
            </a:r>
            <a:r>
              <a:rPr lang="ru-RU" sz="1600" u="sng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довідку</a:t>
            </a:r>
            <a:r>
              <a:rPr lang="ru-RU" sz="160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1600" u="sng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із</a:t>
            </a:r>
            <a:r>
              <a:rPr lang="ru-RU" sz="160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закладу </a:t>
            </a:r>
            <a:r>
              <a:rPr lang="ru-RU" sz="1600" u="sng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освіти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в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якому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працює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педагогічний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працівник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ru-RU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	 - </a:t>
            </a:r>
            <a:r>
              <a:rPr lang="ru-RU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Створити</a:t>
            </a:r>
            <a:r>
              <a:rPr lang="ru-RU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й </a:t>
            </a:r>
            <a:r>
              <a:rPr lang="ru-RU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оформити</a:t>
            </a:r>
            <a:r>
              <a:rPr lang="ru-RU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реєстраційну</a:t>
            </a:r>
            <a:r>
              <a:rPr lang="ru-RU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картку-заяву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скориставшись</a:t>
            </a:r>
            <a:r>
              <a:rPr lang="ru-RU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</a:t>
            </a:r>
            <a:r>
              <a:rPr lang="ru-RU" u="sng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спеціальним</a:t>
            </a:r>
            <a:r>
              <a:rPr lang="ru-RU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u="sng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сервісом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Щоб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зареєструватися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для </a:t>
            </a: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проходження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сертифікації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ru-RU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 </a:t>
            </a:r>
            <a:r>
              <a:rPr lang="ru-RU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рубриці</a:t>
            </a:r>
            <a:r>
              <a:rPr lang="ru-RU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«</a:t>
            </a:r>
            <a:r>
              <a:rPr lang="ru-RU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Сертифікація</a:t>
            </a:r>
            <a:r>
              <a:rPr lang="ru-RU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педагогічних</a:t>
            </a:r>
            <a:r>
              <a:rPr lang="ru-RU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працівників</a:t>
            </a:r>
            <a:r>
              <a:rPr lang="ru-RU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lang="ru-RU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незалежне</a:t>
            </a:r>
            <a:r>
              <a:rPr lang="ru-RU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тестування</a:t>
            </a:r>
            <a:r>
              <a:rPr lang="ru-RU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)» </a:t>
            </a:r>
            <a:r>
              <a:rPr lang="ru-RU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натисніть</a:t>
            </a:r>
            <a:r>
              <a:rPr lang="ru-RU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кнопку «</a:t>
            </a:r>
            <a:r>
              <a:rPr lang="ru-RU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Реєстрація</a:t>
            </a:r>
            <a:r>
              <a:rPr lang="ru-RU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». </a:t>
            </a: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Перейшовши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на </a:t>
            </a: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сторінку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реєстрації, </a:t>
            </a: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потрібно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dirty="0"/>
          </a:p>
          <a:p>
            <a:pPr marL="800100" lvl="1" indent="-342900">
              <a:spcBef>
                <a:spcPts val="0"/>
              </a:spcBef>
            </a:pP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уважно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зазначити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дані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у </a:t>
            </a: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реєстраційній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формі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</a:t>
            </a:r>
            <a:endParaRPr dirty="0"/>
          </a:p>
          <a:p>
            <a:pPr marL="800100" lvl="1" indent="-342900">
              <a:spcBef>
                <a:spcPts val="0"/>
              </a:spcBef>
            </a:pP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згенерувати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бланк </a:t>
            </a: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реєстраційної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картки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-заяви та </a:t>
            </a: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роздрукувати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його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</a:t>
            </a:r>
            <a:endParaRPr dirty="0"/>
          </a:p>
          <a:p>
            <a:pPr marL="800100" lvl="1" indent="-342900">
              <a:spcBef>
                <a:spcPts val="0"/>
              </a:spcBef>
            </a:pP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заповнити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власноруч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заяву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зазначивши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у </a:t>
            </a: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ній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бажання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взяти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участь у </a:t>
            </a: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сертифікації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підтвердивши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факт </a:t>
            </a: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ознайомлення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з </a:t>
            </a: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Положенням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і </a:t>
            </a: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засвідчити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заяву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особистим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підписом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ru-RU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Увага</a:t>
            </a:r>
            <a:r>
              <a:rPr lang="ru-RU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!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r>
              <a:rPr lang="ru-RU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Якщо</a:t>
            </a:r>
            <a:r>
              <a:rPr lang="ru-RU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буде сформовано </a:t>
            </a:r>
            <a:r>
              <a:rPr lang="ru-RU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граничну</a:t>
            </a:r>
            <a:r>
              <a:rPr lang="ru-RU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кількість</a:t>
            </a:r>
            <a:r>
              <a:rPr lang="ru-RU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бланків</a:t>
            </a:r>
            <a:r>
              <a:rPr lang="ru-RU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реєстраційних</a:t>
            </a:r>
            <a:r>
              <a:rPr lang="ru-RU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карток-заяв</a:t>
            </a:r>
            <a:r>
              <a:rPr lang="ru-RU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згідно</a:t>
            </a:r>
            <a:r>
              <a:rPr lang="ru-RU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із</a:t>
            </a:r>
            <a:r>
              <a:rPr lang="ru-RU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квотою </a:t>
            </a:r>
            <a:r>
              <a:rPr lang="ru-RU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учасників</a:t>
            </a:r>
            <a:r>
              <a:rPr lang="ru-RU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сертифікації</a:t>
            </a:r>
            <a:r>
              <a:rPr lang="ru-RU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 </a:t>
            </a:r>
            <a:r>
              <a:rPr lang="ru-RU" i="1" u="sng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установленою</a:t>
            </a:r>
            <a:r>
              <a:rPr lang="ru-RU" i="1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МОН</a:t>
            </a:r>
            <a:r>
              <a:rPr lang="ru-RU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то </a:t>
            </a:r>
            <a:r>
              <a:rPr lang="ru-RU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програма</a:t>
            </a:r>
            <a:r>
              <a:rPr lang="ru-RU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не </a:t>
            </a:r>
            <a:r>
              <a:rPr lang="ru-RU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дасть</a:t>
            </a:r>
            <a:r>
              <a:rPr lang="ru-RU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можливості</a:t>
            </a:r>
            <a:r>
              <a:rPr lang="ru-RU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створити</a:t>
            </a:r>
            <a:r>
              <a:rPr lang="ru-RU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реєстраційну</a:t>
            </a:r>
            <a:r>
              <a:rPr lang="ru-RU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картку-заяву</a:t>
            </a:r>
            <a:r>
              <a:rPr lang="ru-RU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6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7" name="Google Shape;197;p7"/>
          <p:cNvSpPr/>
          <p:nvPr/>
        </p:nvSpPr>
        <p:spPr>
          <a:xfrm rot="1733862">
            <a:off x="9300214" y="553127"/>
            <a:ext cx="2606422" cy="1231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ru-RU" sz="2800" cap="none">
                <a:solidFill>
                  <a:srgbClr val="FF0000"/>
                </a:solidFill>
                <a:latin typeface="Batang"/>
                <a:ea typeface="Batang"/>
                <a:cs typeface="Batang"/>
                <a:sym typeface="Batang"/>
              </a:rPr>
              <a:t>ПРОЦЕДУРА РЕЄСТРАЦІЇ</a:t>
            </a:r>
            <a:endParaRPr sz="2800">
              <a:solidFill>
                <a:srgbClr val="FF0000"/>
              </a:solidFill>
              <a:latin typeface="Batang"/>
              <a:ea typeface="Batang"/>
              <a:cs typeface="Batang"/>
              <a:sym typeface="Batang"/>
            </a:endParaRPr>
          </a:p>
        </p:txBody>
      </p:sp>
    </p:spTree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646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861A9"/>
              </a:buClr>
              <a:buSzPts val="3600"/>
              <a:buFont typeface="Libre Franklin Thin"/>
              <a:buNone/>
            </a:pPr>
            <a:r>
              <a:rPr lang="ru-RU">
                <a:solidFill>
                  <a:srgbClr val="2861A9"/>
                </a:solidFill>
              </a:rPr>
              <a:t>Подання реєстраційних документів</a:t>
            </a:r>
            <a:endParaRPr>
              <a:solidFill>
                <a:srgbClr val="2861A9"/>
              </a:solidFill>
            </a:endParaRPr>
          </a:p>
        </p:txBody>
      </p:sp>
      <p:sp>
        <p:nvSpPr>
          <p:cNvPr id="203" name="Google Shape;203;p8"/>
          <p:cNvSpPr txBox="1">
            <a:spLocks noGrp="1"/>
          </p:cNvSpPr>
          <p:nvPr>
            <p:ph type="body" idx="1"/>
          </p:nvPr>
        </p:nvSpPr>
        <p:spPr>
          <a:xfrm>
            <a:off x="560832" y="1219200"/>
            <a:ext cx="10570464" cy="5486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76"/>
              <a:buNone/>
            </a:pPr>
            <a:r>
              <a:rPr lang="ru-RU" sz="2220" b="1" dirty="0" err="1">
                <a:solidFill>
                  <a:schemeClr val="dk1"/>
                </a:solidFill>
              </a:rPr>
              <a:t>Сформувати</a:t>
            </a:r>
            <a:r>
              <a:rPr lang="ru-RU" sz="2220" b="1" dirty="0">
                <a:solidFill>
                  <a:schemeClr val="dk1"/>
                </a:solidFill>
              </a:rPr>
              <a:t> комплект </a:t>
            </a:r>
            <a:r>
              <a:rPr lang="ru-RU" sz="2220" b="1" dirty="0" err="1">
                <a:solidFill>
                  <a:schemeClr val="dk1"/>
                </a:solidFill>
              </a:rPr>
              <a:t>із</a:t>
            </a:r>
            <a:r>
              <a:rPr lang="ru-RU" sz="2220" b="1" dirty="0">
                <a:solidFill>
                  <a:schemeClr val="dk1"/>
                </a:solidFill>
              </a:rPr>
              <a:t> таких </a:t>
            </a:r>
            <a:r>
              <a:rPr lang="ru-RU" sz="2220" b="1" dirty="0" err="1">
                <a:solidFill>
                  <a:schemeClr val="dk1"/>
                </a:solidFill>
              </a:rPr>
              <a:t>реєстраційних</a:t>
            </a:r>
            <a:r>
              <a:rPr lang="ru-RU" sz="2220" b="1" dirty="0">
                <a:solidFill>
                  <a:schemeClr val="dk1"/>
                </a:solidFill>
              </a:rPr>
              <a:t> </a:t>
            </a:r>
            <a:r>
              <a:rPr lang="ru-RU" sz="2220" b="1" dirty="0" err="1">
                <a:solidFill>
                  <a:schemeClr val="dk1"/>
                </a:solidFill>
              </a:rPr>
              <a:t>документів</a:t>
            </a:r>
            <a:r>
              <a:rPr lang="ru-RU" sz="2220" b="1" dirty="0">
                <a:solidFill>
                  <a:schemeClr val="dk1"/>
                </a:solidFill>
              </a:rPr>
              <a:t>:</a:t>
            </a:r>
            <a:endParaRPr sz="2220" dirty="0">
              <a:solidFill>
                <a:schemeClr val="dk1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776"/>
              <a:buNone/>
            </a:pPr>
            <a:r>
              <a:rPr lang="ru-RU" sz="2220" dirty="0">
                <a:solidFill>
                  <a:schemeClr val="dk1"/>
                </a:solidFill>
              </a:rPr>
              <a:t>		1) оформлена </a:t>
            </a:r>
            <a:r>
              <a:rPr lang="ru-RU" sz="2220" dirty="0" err="1">
                <a:solidFill>
                  <a:schemeClr val="dk1"/>
                </a:solidFill>
              </a:rPr>
              <a:t>реєстраційна</a:t>
            </a:r>
            <a:r>
              <a:rPr lang="ru-RU" sz="2220" dirty="0">
                <a:solidFill>
                  <a:schemeClr val="dk1"/>
                </a:solidFill>
              </a:rPr>
              <a:t> </a:t>
            </a:r>
            <a:r>
              <a:rPr lang="ru-RU" sz="2220" dirty="0" err="1">
                <a:solidFill>
                  <a:schemeClr val="dk1"/>
                </a:solidFill>
              </a:rPr>
              <a:t>картка-заява</a:t>
            </a:r>
            <a:r>
              <a:rPr lang="ru-RU" sz="2220" dirty="0">
                <a:solidFill>
                  <a:schemeClr val="dk1"/>
                </a:solidFill>
              </a:rPr>
              <a:t>;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776"/>
              <a:buNone/>
            </a:pPr>
            <a:r>
              <a:rPr lang="ru-RU" sz="2220" dirty="0">
                <a:solidFill>
                  <a:schemeClr val="dk1"/>
                </a:solidFill>
              </a:rPr>
              <a:t>		2) </a:t>
            </a:r>
            <a:r>
              <a:rPr lang="ru-RU" sz="2220" dirty="0" err="1">
                <a:solidFill>
                  <a:schemeClr val="dk1"/>
                </a:solidFill>
              </a:rPr>
              <a:t>копія</a:t>
            </a:r>
            <a:r>
              <a:rPr lang="ru-RU" sz="2220" dirty="0">
                <a:solidFill>
                  <a:schemeClr val="dk1"/>
                </a:solidFill>
              </a:rPr>
              <a:t> паспорта </a:t>
            </a:r>
            <a:r>
              <a:rPr lang="ru-RU" sz="2220" dirty="0" err="1">
                <a:solidFill>
                  <a:schemeClr val="dk1"/>
                </a:solidFill>
              </a:rPr>
              <a:t>громадянина</a:t>
            </a:r>
            <a:r>
              <a:rPr lang="ru-RU" sz="2220" dirty="0">
                <a:solidFill>
                  <a:schemeClr val="dk1"/>
                </a:solidFill>
              </a:rPr>
              <a:t> </a:t>
            </a:r>
            <a:r>
              <a:rPr lang="ru-RU" sz="2220" dirty="0" err="1">
                <a:solidFill>
                  <a:schemeClr val="dk1"/>
                </a:solidFill>
              </a:rPr>
              <a:t>України</a:t>
            </a:r>
            <a:r>
              <a:rPr lang="ru-RU" sz="2220" dirty="0">
                <a:solidFill>
                  <a:schemeClr val="dk1"/>
                </a:solidFill>
              </a:rPr>
              <a:t> (</a:t>
            </a:r>
            <a:r>
              <a:rPr lang="ru-RU" sz="2220" dirty="0" err="1">
                <a:solidFill>
                  <a:schemeClr val="dk1"/>
                </a:solidFill>
              </a:rPr>
              <a:t>сторінки</a:t>
            </a:r>
            <a:r>
              <a:rPr lang="ru-RU" sz="2220" dirty="0">
                <a:solidFill>
                  <a:schemeClr val="dk1"/>
                </a:solidFill>
              </a:rPr>
              <a:t> з </a:t>
            </a:r>
            <a:r>
              <a:rPr lang="ru-RU" sz="2220" dirty="0" err="1">
                <a:solidFill>
                  <a:schemeClr val="dk1"/>
                </a:solidFill>
              </a:rPr>
              <a:t>фотокарткою</a:t>
            </a:r>
            <a:r>
              <a:rPr lang="ru-RU" sz="2220" dirty="0">
                <a:solidFill>
                  <a:schemeClr val="dk1"/>
                </a:solidFill>
              </a:rPr>
              <a:t>, </a:t>
            </a:r>
            <a:r>
              <a:rPr lang="ru-RU" sz="2220" dirty="0" err="1">
                <a:solidFill>
                  <a:schemeClr val="dk1"/>
                </a:solidFill>
              </a:rPr>
              <a:t>прізвищем</a:t>
            </a:r>
            <a:r>
              <a:rPr lang="ru-RU" sz="2220" dirty="0">
                <a:solidFill>
                  <a:schemeClr val="dk1"/>
                </a:solidFill>
              </a:rPr>
              <a:t>, </a:t>
            </a:r>
            <a:r>
              <a:rPr lang="ru-RU" sz="2220" dirty="0" err="1">
                <a:solidFill>
                  <a:schemeClr val="dk1"/>
                </a:solidFill>
              </a:rPr>
              <a:t>ім’ям</a:t>
            </a:r>
            <a:r>
              <a:rPr lang="ru-RU" sz="2220" dirty="0">
                <a:solidFill>
                  <a:schemeClr val="dk1"/>
                </a:solidFill>
              </a:rPr>
              <a:t> та по </a:t>
            </a:r>
            <a:r>
              <a:rPr lang="ru-RU" sz="2220" dirty="0" err="1">
                <a:solidFill>
                  <a:schemeClr val="dk1"/>
                </a:solidFill>
              </a:rPr>
              <a:t>батькові</a:t>
            </a:r>
            <a:r>
              <a:rPr lang="ru-RU" sz="2220" dirty="0">
                <a:solidFill>
                  <a:schemeClr val="dk1"/>
                </a:solidFill>
              </a:rPr>
              <a:t>;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776"/>
              <a:buNone/>
            </a:pPr>
            <a:r>
              <a:rPr lang="ru-RU" sz="2220" dirty="0">
                <a:solidFill>
                  <a:schemeClr val="dk1"/>
                </a:solidFill>
              </a:rPr>
              <a:t>		3) </a:t>
            </a:r>
            <a:r>
              <a:rPr lang="ru-RU" sz="2220" dirty="0" err="1">
                <a:solidFill>
                  <a:schemeClr val="dk1"/>
                </a:solidFill>
              </a:rPr>
              <a:t>копія</a:t>
            </a:r>
            <a:r>
              <a:rPr lang="ru-RU" sz="2220" dirty="0">
                <a:solidFill>
                  <a:schemeClr val="dk1"/>
                </a:solidFill>
              </a:rPr>
              <a:t> </a:t>
            </a:r>
            <a:r>
              <a:rPr lang="ru-RU" sz="2220" dirty="0" err="1">
                <a:solidFill>
                  <a:schemeClr val="dk1"/>
                </a:solidFill>
              </a:rPr>
              <a:t>довідки</a:t>
            </a:r>
            <a:r>
              <a:rPr lang="ru-RU" sz="2220" dirty="0">
                <a:solidFill>
                  <a:schemeClr val="dk1"/>
                </a:solidFill>
              </a:rPr>
              <a:t> про </a:t>
            </a:r>
            <a:r>
              <a:rPr lang="ru-RU" sz="2220" dirty="0" err="1">
                <a:solidFill>
                  <a:schemeClr val="dk1"/>
                </a:solidFill>
              </a:rPr>
              <a:t>присвоєння</a:t>
            </a:r>
            <a:r>
              <a:rPr lang="ru-RU" sz="2220" dirty="0">
                <a:solidFill>
                  <a:schemeClr val="dk1"/>
                </a:solidFill>
              </a:rPr>
              <a:t> </a:t>
            </a:r>
            <a:r>
              <a:rPr lang="ru-RU" sz="2220" dirty="0" err="1">
                <a:solidFill>
                  <a:schemeClr val="dk1"/>
                </a:solidFill>
              </a:rPr>
              <a:t>ідентифікаційного</a:t>
            </a:r>
            <a:r>
              <a:rPr lang="ru-RU" sz="2220" dirty="0">
                <a:solidFill>
                  <a:schemeClr val="dk1"/>
                </a:solidFill>
              </a:rPr>
              <a:t> номера </a:t>
            </a:r>
            <a:r>
              <a:rPr lang="ru-RU" sz="2220" dirty="0" err="1">
                <a:solidFill>
                  <a:schemeClr val="dk1"/>
                </a:solidFill>
              </a:rPr>
              <a:t>фізичної</a:t>
            </a:r>
            <a:r>
              <a:rPr lang="ru-RU" sz="2220" dirty="0">
                <a:solidFill>
                  <a:schemeClr val="dk1"/>
                </a:solidFill>
              </a:rPr>
              <a:t> особи;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776"/>
              <a:buNone/>
            </a:pPr>
            <a:r>
              <a:rPr lang="ru-RU" sz="2220" dirty="0">
                <a:solidFill>
                  <a:schemeClr val="dk1"/>
                </a:solidFill>
              </a:rPr>
              <a:t>		4) </a:t>
            </a:r>
            <a:r>
              <a:rPr lang="ru-RU" sz="2220" dirty="0" err="1">
                <a:solidFill>
                  <a:schemeClr val="dk1"/>
                </a:solidFill>
              </a:rPr>
              <a:t>довідка</a:t>
            </a:r>
            <a:r>
              <a:rPr lang="ru-RU" sz="2220" dirty="0">
                <a:solidFill>
                  <a:schemeClr val="dk1"/>
                </a:solidFill>
              </a:rPr>
              <a:t> </a:t>
            </a:r>
            <a:r>
              <a:rPr lang="ru-RU" sz="2220" dirty="0" err="1">
                <a:solidFill>
                  <a:schemeClr val="dk1"/>
                </a:solidFill>
              </a:rPr>
              <a:t>із</a:t>
            </a:r>
            <a:r>
              <a:rPr lang="ru-RU" sz="2220" dirty="0">
                <a:solidFill>
                  <a:schemeClr val="dk1"/>
                </a:solidFill>
              </a:rPr>
              <a:t> закладу </a:t>
            </a:r>
            <a:r>
              <a:rPr lang="ru-RU" sz="2220" dirty="0" err="1">
                <a:solidFill>
                  <a:schemeClr val="dk1"/>
                </a:solidFill>
              </a:rPr>
              <a:t>освіти</a:t>
            </a:r>
            <a:r>
              <a:rPr lang="ru-RU" sz="2220" dirty="0">
                <a:solidFill>
                  <a:schemeClr val="dk1"/>
                </a:solidFill>
              </a:rPr>
              <a:t>, у </a:t>
            </a:r>
            <a:r>
              <a:rPr lang="ru-RU" sz="2220" dirty="0" err="1">
                <a:solidFill>
                  <a:schemeClr val="dk1"/>
                </a:solidFill>
              </a:rPr>
              <a:t>якому</a:t>
            </a:r>
            <a:r>
              <a:rPr lang="ru-RU" sz="2220" dirty="0">
                <a:solidFill>
                  <a:schemeClr val="dk1"/>
                </a:solidFill>
              </a:rPr>
              <a:t> </a:t>
            </a:r>
            <a:r>
              <a:rPr lang="ru-RU" sz="2220" dirty="0" err="1">
                <a:solidFill>
                  <a:schemeClr val="dk1"/>
                </a:solidFill>
              </a:rPr>
              <a:t>працює</a:t>
            </a:r>
            <a:r>
              <a:rPr lang="ru-RU" sz="2220" dirty="0">
                <a:solidFill>
                  <a:schemeClr val="dk1"/>
                </a:solidFill>
              </a:rPr>
              <a:t> </a:t>
            </a:r>
            <a:r>
              <a:rPr lang="ru-RU" sz="2220" dirty="0" err="1">
                <a:solidFill>
                  <a:schemeClr val="dk1"/>
                </a:solidFill>
              </a:rPr>
              <a:t>педагогічний</a:t>
            </a:r>
            <a:r>
              <a:rPr lang="ru-RU" sz="2220" dirty="0">
                <a:solidFill>
                  <a:schemeClr val="dk1"/>
                </a:solidFill>
              </a:rPr>
              <a:t> </a:t>
            </a:r>
            <a:r>
              <a:rPr lang="ru-RU" sz="2220" dirty="0" err="1">
                <a:solidFill>
                  <a:schemeClr val="dk1"/>
                </a:solidFill>
              </a:rPr>
              <a:t>працівник</a:t>
            </a:r>
            <a:r>
              <a:rPr lang="ru-RU" sz="2220" dirty="0">
                <a:solidFill>
                  <a:schemeClr val="dk1"/>
                </a:solidFill>
              </a:rPr>
              <a:t>.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776"/>
              <a:buChar char="►"/>
            </a:pPr>
            <a:r>
              <a:rPr lang="ru-RU" sz="2220" b="1" dirty="0" err="1">
                <a:solidFill>
                  <a:schemeClr val="dk1"/>
                </a:solidFill>
              </a:rPr>
              <a:t>Увага</a:t>
            </a:r>
            <a:r>
              <a:rPr lang="ru-RU" sz="2220" b="1" dirty="0">
                <a:solidFill>
                  <a:schemeClr val="dk1"/>
                </a:solidFill>
              </a:rPr>
              <a:t>! </a:t>
            </a:r>
            <a:r>
              <a:rPr lang="ru-RU" sz="2220" i="1" dirty="0">
                <a:solidFill>
                  <a:schemeClr val="dk1"/>
                </a:solidFill>
              </a:rPr>
              <a:t>На </a:t>
            </a:r>
            <a:r>
              <a:rPr lang="ru-RU" sz="2220" i="1" dirty="0" err="1">
                <a:solidFill>
                  <a:schemeClr val="dk1"/>
                </a:solidFill>
              </a:rPr>
              <a:t>копіях</a:t>
            </a:r>
            <a:r>
              <a:rPr lang="ru-RU" sz="2220" i="1" dirty="0">
                <a:solidFill>
                  <a:schemeClr val="dk1"/>
                </a:solidFill>
              </a:rPr>
              <a:t> </a:t>
            </a:r>
            <a:r>
              <a:rPr lang="ru-RU" sz="2220" i="1" dirty="0" err="1">
                <a:solidFill>
                  <a:schemeClr val="dk1"/>
                </a:solidFill>
              </a:rPr>
              <a:t>документів</a:t>
            </a:r>
            <a:r>
              <a:rPr lang="ru-RU" sz="2220" i="1" dirty="0">
                <a:solidFill>
                  <a:schemeClr val="dk1"/>
                </a:solidFill>
              </a:rPr>
              <a:t> </a:t>
            </a:r>
            <a:r>
              <a:rPr lang="ru-RU" sz="2220" i="1" dirty="0" err="1">
                <a:solidFill>
                  <a:schemeClr val="dk1"/>
                </a:solidFill>
              </a:rPr>
              <a:t>напишіть</a:t>
            </a:r>
            <a:r>
              <a:rPr lang="ru-RU" sz="2220" i="1" dirty="0">
                <a:solidFill>
                  <a:schemeClr val="dk1"/>
                </a:solidFill>
              </a:rPr>
              <a:t> </a:t>
            </a:r>
            <a:r>
              <a:rPr lang="ru-RU" sz="2220" b="1" i="1" dirty="0" err="1">
                <a:solidFill>
                  <a:schemeClr val="dk1"/>
                </a:solidFill>
              </a:rPr>
              <a:t>Згідно</a:t>
            </a:r>
            <a:r>
              <a:rPr lang="ru-RU" sz="2220" b="1" i="1" dirty="0">
                <a:solidFill>
                  <a:schemeClr val="dk1"/>
                </a:solidFill>
              </a:rPr>
              <a:t> з </a:t>
            </a:r>
            <a:r>
              <a:rPr lang="ru-RU" sz="2220" b="1" i="1" dirty="0" err="1">
                <a:solidFill>
                  <a:schemeClr val="dk1"/>
                </a:solidFill>
              </a:rPr>
              <a:t>оригіналом</a:t>
            </a:r>
            <a:r>
              <a:rPr lang="ru-RU" sz="2220" i="1" dirty="0">
                <a:solidFill>
                  <a:schemeClr val="dk1"/>
                </a:solidFill>
              </a:rPr>
              <a:t> (без лапок), </a:t>
            </a:r>
            <a:r>
              <a:rPr lang="ru-RU" sz="2220" i="1" dirty="0" err="1">
                <a:solidFill>
                  <a:schemeClr val="dk1"/>
                </a:solidFill>
              </a:rPr>
              <a:t>поставте</a:t>
            </a:r>
            <a:r>
              <a:rPr lang="ru-RU" sz="2220" i="1" dirty="0">
                <a:solidFill>
                  <a:schemeClr val="dk1"/>
                </a:solidFill>
              </a:rPr>
              <a:t> </a:t>
            </a:r>
            <a:r>
              <a:rPr lang="ru-RU" sz="2220" i="1" dirty="0" err="1">
                <a:solidFill>
                  <a:schemeClr val="dk1"/>
                </a:solidFill>
              </a:rPr>
              <a:t>підпис</a:t>
            </a:r>
            <a:r>
              <a:rPr lang="ru-RU" sz="2220" i="1" dirty="0">
                <a:solidFill>
                  <a:schemeClr val="dk1"/>
                </a:solidFill>
              </a:rPr>
              <a:t>, </a:t>
            </a:r>
            <a:r>
              <a:rPr lang="ru-RU" sz="2220" i="1" dirty="0" err="1">
                <a:solidFill>
                  <a:schemeClr val="dk1"/>
                </a:solidFill>
              </a:rPr>
              <a:t>зазначте</a:t>
            </a:r>
            <a:r>
              <a:rPr lang="ru-RU" sz="2220" i="1" dirty="0">
                <a:solidFill>
                  <a:schemeClr val="dk1"/>
                </a:solidFill>
              </a:rPr>
              <a:t> </a:t>
            </a:r>
            <a:r>
              <a:rPr lang="ru-RU" sz="2220" i="1" dirty="0" err="1">
                <a:solidFill>
                  <a:schemeClr val="dk1"/>
                </a:solidFill>
              </a:rPr>
              <a:t>свої</a:t>
            </a:r>
            <a:r>
              <a:rPr lang="ru-RU" sz="2220" i="1" dirty="0">
                <a:solidFill>
                  <a:schemeClr val="dk1"/>
                </a:solidFill>
              </a:rPr>
              <a:t> </a:t>
            </a:r>
            <a:r>
              <a:rPr lang="ru-RU" sz="2220" i="1" dirty="0" err="1">
                <a:solidFill>
                  <a:schemeClr val="dk1"/>
                </a:solidFill>
              </a:rPr>
              <a:t>ініціали</a:t>
            </a:r>
            <a:r>
              <a:rPr lang="ru-RU" sz="2220" i="1" dirty="0">
                <a:solidFill>
                  <a:schemeClr val="dk1"/>
                </a:solidFill>
              </a:rPr>
              <a:t> та </a:t>
            </a:r>
            <a:r>
              <a:rPr lang="ru-RU" sz="2220" i="1" dirty="0" err="1">
                <a:solidFill>
                  <a:schemeClr val="dk1"/>
                </a:solidFill>
              </a:rPr>
              <a:t>прізвище</a:t>
            </a:r>
            <a:r>
              <a:rPr lang="ru-RU" sz="2220" i="1" dirty="0">
                <a:solidFill>
                  <a:schemeClr val="dk1"/>
                </a:solidFill>
              </a:rPr>
              <a:t> й дату </a:t>
            </a:r>
            <a:r>
              <a:rPr lang="ru-RU" sz="2220" i="1" dirty="0" err="1">
                <a:solidFill>
                  <a:schemeClr val="dk1"/>
                </a:solidFill>
              </a:rPr>
              <a:t>засвідчення</a:t>
            </a:r>
            <a:r>
              <a:rPr lang="ru-RU" sz="2220" i="1" dirty="0">
                <a:solidFill>
                  <a:schemeClr val="dk1"/>
                </a:solidFill>
              </a:rPr>
              <a:t> </a:t>
            </a:r>
            <a:r>
              <a:rPr lang="ru-RU" sz="2220" i="1" dirty="0" err="1">
                <a:solidFill>
                  <a:schemeClr val="dk1"/>
                </a:solidFill>
              </a:rPr>
              <a:t>копії</a:t>
            </a:r>
            <a:r>
              <a:rPr lang="ru-RU" sz="2220" i="1" dirty="0">
                <a:solidFill>
                  <a:schemeClr val="dk1"/>
                </a:solidFill>
              </a:rPr>
              <a:t>.</a:t>
            </a:r>
            <a:endParaRPr sz="2220" dirty="0">
              <a:solidFill>
                <a:schemeClr val="dk1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776"/>
              <a:buNone/>
            </a:pPr>
            <a:r>
              <a:rPr lang="ru-RU" sz="2220" dirty="0">
                <a:solidFill>
                  <a:schemeClr val="dk1"/>
                </a:solidFill>
              </a:rPr>
              <a:t>	</a:t>
            </a:r>
            <a:r>
              <a:rPr lang="ru-RU" sz="2220" b="1" dirty="0" err="1">
                <a:solidFill>
                  <a:schemeClr val="dk1"/>
                </a:solidFill>
              </a:rPr>
              <a:t>Надіслати</a:t>
            </a:r>
            <a:r>
              <a:rPr lang="ru-RU" sz="2220" b="1" dirty="0">
                <a:solidFill>
                  <a:schemeClr val="dk1"/>
                </a:solidFill>
              </a:rPr>
              <a:t> комплект </a:t>
            </a:r>
            <a:r>
              <a:rPr lang="ru-RU" sz="2220" b="1" dirty="0" err="1">
                <a:solidFill>
                  <a:schemeClr val="dk1"/>
                </a:solidFill>
              </a:rPr>
              <a:t>документів</a:t>
            </a:r>
            <a:r>
              <a:rPr lang="ru-RU" sz="2220" b="1" dirty="0">
                <a:solidFill>
                  <a:schemeClr val="dk1"/>
                </a:solidFill>
              </a:rPr>
              <a:t> </a:t>
            </a:r>
            <a:r>
              <a:rPr lang="ru-RU" sz="2220" b="1" dirty="0" err="1">
                <a:solidFill>
                  <a:schemeClr val="dk1"/>
                </a:solidFill>
              </a:rPr>
              <a:t>рекомендованим</a:t>
            </a:r>
            <a:r>
              <a:rPr lang="ru-RU" sz="2220" b="1" dirty="0">
                <a:solidFill>
                  <a:schemeClr val="dk1"/>
                </a:solidFill>
              </a:rPr>
              <a:t> </a:t>
            </a:r>
            <a:r>
              <a:rPr lang="ru-RU" sz="2220" b="1" dirty="0" err="1">
                <a:solidFill>
                  <a:schemeClr val="dk1"/>
                </a:solidFill>
              </a:rPr>
              <a:t>поштовим</a:t>
            </a:r>
            <a:r>
              <a:rPr lang="ru-RU" sz="2220" b="1" dirty="0">
                <a:solidFill>
                  <a:schemeClr val="dk1"/>
                </a:solidFill>
              </a:rPr>
              <a:t> </a:t>
            </a:r>
            <a:r>
              <a:rPr lang="ru-RU" sz="2220" b="1" dirty="0" err="1">
                <a:solidFill>
                  <a:schemeClr val="dk1"/>
                </a:solidFill>
              </a:rPr>
              <a:t>відправленням</a:t>
            </a:r>
            <a:r>
              <a:rPr lang="ru-RU" sz="2220" b="1" dirty="0">
                <a:solidFill>
                  <a:schemeClr val="dk1"/>
                </a:solidFill>
              </a:rPr>
              <a:t> до </a:t>
            </a:r>
            <a:r>
              <a:rPr lang="ru-RU" sz="2220" b="1" dirty="0" err="1">
                <a:solidFill>
                  <a:schemeClr val="dk1"/>
                </a:solidFill>
              </a:rPr>
              <a:t>відповідного</a:t>
            </a:r>
            <a:r>
              <a:rPr lang="ru-RU" sz="2220" b="1" dirty="0">
                <a:solidFill>
                  <a:schemeClr val="dk1"/>
                </a:solidFill>
              </a:rPr>
              <a:t> </a:t>
            </a:r>
            <a:r>
              <a:rPr lang="ru-RU" sz="2220" b="1" dirty="0" err="1">
                <a:solidFill>
                  <a:schemeClr val="dk1"/>
                </a:solidFill>
              </a:rPr>
              <a:t>регіонального</a:t>
            </a:r>
            <a:r>
              <a:rPr lang="ru-RU" sz="2220" b="1" dirty="0">
                <a:solidFill>
                  <a:schemeClr val="dk1"/>
                </a:solidFill>
              </a:rPr>
              <a:t> центру </a:t>
            </a:r>
            <a:r>
              <a:rPr lang="ru-RU" sz="2220" b="1" dirty="0" err="1">
                <a:solidFill>
                  <a:schemeClr val="dk1"/>
                </a:solidFill>
              </a:rPr>
              <a:t>оцінювання</a:t>
            </a:r>
            <a:r>
              <a:rPr lang="ru-RU" sz="2220" b="1" dirty="0">
                <a:solidFill>
                  <a:schemeClr val="dk1"/>
                </a:solidFill>
              </a:rPr>
              <a:t> </a:t>
            </a:r>
            <a:r>
              <a:rPr lang="ru-RU" sz="2220" b="1" dirty="0" err="1">
                <a:solidFill>
                  <a:schemeClr val="dk1"/>
                </a:solidFill>
              </a:rPr>
              <a:t>якості</a:t>
            </a:r>
            <a:r>
              <a:rPr lang="ru-RU" sz="2220" b="1" dirty="0">
                <a:solidFill>
                  <a:schemeClr val="dk1"/>
                </a:solidFill>
              </a:rPr>
              <a:t> </a:t>
            </a:r>
            <a:r>
              <a:rPr lang="ru-RU" sz="2220" b="1" dirty="0" err="1">
                <a:solidFill>
                  <a:schemeClr val="dk1"/>
                </a:solidFill>
              </a:rPr>
              <a:t>освіти</a:t>
            </a:r>
            <a:r>
              <a:rPr lang="ru-RU" sz="2220" b="1" dirty="0">
                <a:solidFill>
                  <a:schemeClr val="dk1"/>
                </a:solidFill>
              </a:rPr>
              <a:t> </a:t>
            </a:r>
            <a:r>
              <a:rPr lang="ru-RU" sz="2220" b="1" dirty="0" err="1">
                <a:solidFill>
                  <a:schemeClr val="dk1"/>
                </a:solidFill>
              </a:rPr>
              <a:t>або</a:t>
            </a:r>
            <a:r>
              <a:rPr lang="ru-RU" sz="2220" b="1" dirty="0">
                <a:solidFill>
                  <a:schemeClr val="dk1"/>
                </a:solidFill>
              </a:rPr>
              <a:t> подати нарочно.</a:t>
            </a:r>
            <a:endParaRPr sz="2220" dirty="0">
              <a:solidFill>
                <a:schemeClr val="dk1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776"/>
              <a:buNone/>
            </a:pPr>
            <a:r>
              <a:rPr lang="ru-RU" sz="2220" dirty="0">
                <a:solidFill>
                  <a:schemeClr val="dk1"/>
                </a:solidFill>
              </a:rPr>
              <a:t>			Дату </a:t>
            </a:r>
            <a:r>
              <a:rPr lang="ru-RU" sz="2220" dirty="0" err="1">
                <a:solidFill>
                  <a:schemeClr val="dk1"/>
                </a:solidFill>
              </a:rPr>
              <a:t>подання</a:t>
            </a:r>
            <a:r>
              <a:rPr lang="ru-RU" sz="2220" dirty="0">
                <a:solidFill>
                  <a:schemeClr val="dk1"/>
                </a:solidFill>
              </a:rPr>
              <a:t> </a:t>
            </a:r>
            <a:r>
              <a:rPr lang="ru-RU" sz="2220" dirty="0" err="1">
                <a:solidFill>
                  <a:schemeClr val="dk1"/>
                </a:solidFill>
              </a:rPr>
              <a:t>реєстраційних</a:t>
            </a:r>
            <a:r>
              <a:rPr lang="ru-RU" sz="2220" dirty="0">
                <a:solidFill>
                  <a:schemeClr val="dk1"/>
                </a:solidFill>
              </a:rPr>
              <a:t> </a:t>
            </a:r>
            <a:r>
              <a:rPr lang="ru-RU" sz="2220" dirty="0" err="1">
                <a:solidFill>
                  <a:schemeClr val="dk1"/>
                </a:solidFill>
              </a:rPr>
              <a:t>документів</a:t>
            </a:r>
            <a:r>
              <a:rPr lang="ru-RU" sz="2220" dirty="0">
                <a:solidFill>
                  <a:schemeClr val="dk1"/>
                </a:solidFill>
              </a:rPr>
              <a:t> </a:t>
            </a:r>
            <a:r>
              <a:rPr lang="ru-RU" sz="2220" dirty="0" err="1">
                <a:solidFill>
                  <a:schemeClr val="dk1"/>
                </a:solidFill>
              </a:rPr>
              <a:t>визначають</a:t>
            </a:r>
            <a:r>
              <a:rPr lang="ru-RU" sz="2220" dirty="0">
                <a:solidFill>
                  <a:schemeClr val="dk1"/>
                </a:solidFill>
              </a:rPr>
              <a:t> за </a:t>
            </a:r>
            <a:r>
              <a:rPr lang="ru-RU" sz="2220" dirty="0" err="1">
                <a:solidFill>
                  <a:schemeClr val="dk1"/>
                </a:solidFill>
              </a:rPr>
              <a:t>відбитком</a:t>
            </a:r>
            <a:r>
              <a:rPr lang="ru-RU" sz="2220" dirty="0">
                <a:solidFill>
                  <a:schemeClr val="dk1"/>
                </a:solidFill>
              </a:rPr>
              <a:t> штемпеля </a:t>
            </a:r>
            <a:r>
              <a:rPr lang="ru-RU" sz="2220" dirty="0" err="1">
                <a:solidFill>
                  <a:schemeClr val="dk1"/>
                </a:solidFill>
              </a:rPr>
              <a:t>відправлення</a:t>
            </a:r>
            <a:r>
              <a:rPr lang="ru-RU" sz="2220" dirty="0">
                <a:solidFill>
                  <a:schemeClr val="dk1"/>
                </a:solidFill>
              </a:rPr>
              <a:t> на </a:t>
            </a:r>
            <a:r>
              <a:rPr lang="ru-RU" sz="2220" dirty="0" err="1">
                <a:solidFill>
                  <a:schemeClr val="dk1"/>
                </a:solidFill>
              </a:rPr>
              <a:t>поштовому</a:t>
            </a:r>
            <a:r>
              <a:rPr lang="ru-RU" sz="2220" dirty="0">
                <a:solidFill>
                  <a:schemeClr val="dk1"/>
                </a:solidFill>
              </a:rPr>
              <a:t> </a:t>
            </a:r>
            <a:r>
              <a:rPr lang="ru-RU" sz="2220" dirty="0" err="1">
                <a:solidFill>
                  <a:schemeClr val="dk1"/>
                </a:solidFill>
              </a:rPr>
              <a:t>конверті</a:t>
            </a:r>
            <a:r>
              <a:rPr lang="ru-RU" sz="2220" dirty="0">
                <a:solidFill>
                  <a:schemeClr val="dk1"/>
                </a:solidFill>
              </a:rPr>
              <a:t> (у </a:t>
            </a:r>
            <a:r>
              <a:rPr lang="ru-RU" sz="2220" dirty="0" err="1">
                <a:solidFill>
                  <a:schemeClr val="dk1"/>
                </a:solidFill>
              </a:rPr>
              <a:t>випадку</a:t>
            </a:r>
            <a:r>
              <a:rPr lang="ru-RU" sz="2220" dirty="0">
                <a:solidFill>
                  <a:schemeClr val="dk1"/>
                </a:solidFill>
              </a:rPr>
              <a:t> </a:t>
            </a:r>
            <a:r>
              <a:rPr lang="ru-RU" sz="2220" dirty="0" err="1">
                <a:solidFill>
                  <a:schemeClr val="dk1"/>
                </a:solidFill>
              </a:rPr>
              <a:t>передавання</a:t>
            </a:r>
            <a:r>
              <a:rPr lang="ru-RU" sz="2220" dirty="0">
                <a:solidFill>
                  <a:schemeClr val="dk1"/>
                </a:solidFill>
              </a:rPr>
              <a:t> нарочно — за днем </a:t>
            </a:r>
            <a:r>
              <a:rPr lang="ru-RU" sz="2220" dirty="0" err="1">
                <a:solidFill>
                  <a:schemeClr val="dk1"/>
                </a:solidFill>
              </a:rPr>
              <a:t>отримання</a:t>
            </a:r>
            <a:r>
              <a:rPr lang="ru-RU" sz="2220" dirty="0">
                <a:solidFill>
                  <a:schemeClr val="dk1"/>
                </a:solidFill>
              </a:rPr>
              <a:t>, </a:t>
            </a:r>
            <a:r>
              <a:rPr lang="ru-RU" sz="2220" dirty="0" err="1">
                <a:solidFill>
                  <a:schemeClr val="dk1"/>
                </a:solidFill>
              </a:rPr>
              <a:t>зафіксованим</a:t>
            </a:r>
            <a:r>
              <a:rPr lang="ru-RU" sz="2220" dirty="0">
                <a:solidFill>
                  <a:schemeClr val="dk1"/>
                </a:solidFill>
              </a:rPr>
              <a:t> у </a:t>
            </a:r>
            <a:r>
              <a:rPr lang="ru-RU" sz="2220" dirty="0" err="1">
                <a:solidFill>
                  <a:schemeClr val="dk1"/>
                </a:solidFill>
              </a:rPr>
              <a:t>регіональному</a:t>
            </a:r>
            <a:r>
              <a:rPr lang="ru-RU" sz="2220" dirty="0">
                <a:solidFill>
                  <a:schemeClr val="dk1"/>
                </a:solidFill>
              </a:rPr>
              <a:t> </a:t>
            </a:r>
            <a:r>
              <a:rPr lang="ru-RU" sz="2220" dirty="0" err="1">
                <a:solidFill>
                  <a:schemeClr val="dk1"/>
                </a:solidFill>
              </a:rPr>
              <a:t>центрі</a:t>
            </a:r>
            <a:r>
              <a:rPr lang="ru-RU" sz="2220" dirty="0">
                <a:solidFill>
                  <a:schemeClr val="dk1"/>
                </a:solidFill>
              </a:rPr>
              <a:t>).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368"/>
              <a:buNone/>
            </a:pPr>
            <a:r>
              <a:rPr lang="ru-RU" sz="2960" dirty="0">
                <a:solidFill>
                  <a:schemeClr val="dk1"/>
                </a:solidFill>
              </a:rPr>
              <a:t>	</a:t>
            </a:r>
            <a:r>
              <a:rPr lang="ru-RU" sz="2220" b="1" dirty="0" err="1">
                <a:solidFill>
                  <a:schemeClr val="dk1"/>
                </a:solidFill>
              </a:rPr>
              <a:t>Отримати</a:t>
            </a:r>
            <a:r>
              <a:rPr lang="ru-RU" sz="2220" b="1" dirty="0">
                <a:solidFill>
                  <a:schemeClr val="dk1"/>
                </a:solidFill>
              </a:rPr>
              <a:t> </a:t>
            </a:r>
            <a:r>
              <a:rPr lang="ru-RU" sz="2220" b="1" dirty="0" err="1">
                <a:solidFill>
                  <a:schemeClr val="dk1"/>
                </a:solidFill>
              </a:rPr>
              <a:t>повідомлення</a:t>
            </a:r>
            <a:r>
              <a:rPr lang="ru-RU" sz="2220" b="1" dirty="0">
                <a:solidFill>
                  <a:schemeClr val="dk1"/>
                </a:solidFill>
              </a:rPr>
              <a:t> </a:t>
            </a:r>
            <a:r>
              <a:rPr lang="ru-RU" sz="2220" b="1" dirty="0" err="1">
                <a:solidFill>
                  <a:schemeClr val="dk1"/>
                </a:solidFill>
              </a:rPr>
              <a:t>учасника</a:t>
            </a:r>
            <a:r>
              <a:rPr lang="ru-RU" sz="2220" b="1" dirty="0">
                <a:solidFill>
                  <a:schemeClr val="dk1"/>
                </a:solidFill>
              </a:rPr>
              <a:t> </a:t>
            </a:r>
            <a:r>
              <a:rPr lang="ru-RU" sz="2220" b="1" dirty="0" err="1">
                <a:solidFill>
                  <a:schemeClr val="dk1"/>
                </a:solidFill>
              </a:rPr>
              <a:t>сертифікації</a:t>
            </a:r>
            <a:r>
              <a:rPr lang="ru-RU" sz="2220" b="1" dirty="0">
                <a:solidFill>
                  <a:schemeClr val="dk1"/>
                </a:solidFill>
              </a:rPr>
              <a:t>.</a:t>
            </a:r>
            <a:endParaRPr sz="13875" dirty="0">
              <a:solidFill>
                <a:schemeClr val="dk1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332"/>
              <a:buNone/>
            </a:pPr>
            <a:endParaRPr sz="1665" dirty="0"/>
          </a:p>
        </p:txBody>
      </p:sp>
      <p:sp>
        <p:nvSpPr>
          <p:cNvPr id="204" name="Google Shape;204;p8"/>
          <p:cNvSpPr/>
          <p:nvPr/>
        </p:nvSpPr>
        <p:spPr>
          <a:xfrm rot="1499812">
            <a:off x="8857020" y="378686"/>
            <a:ext cx="3041113" cy="1231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ru-RU" sz="2800" cap="none">
                <a:solidFill>
                  <a:srgbClr val="FF0000"/>
                </a:solidFill>
                <a:latin typeface="Batang"/>
                <a:ea typeface="Batang"/>
                <a:cs typeface="Batang"/>
                <a:sym typeface="Batang"/>
              </a:rPr>
              <a:t>ПРОЦЕДУРА РЕЄСТРАЦІЇ</a:t>
            </a:r>
            <a:endParaRPr sz="1800">
              <a:solidFill>
                <a:srgbClr val="FF0000"/>
              </a:solidFill>
              <a:latin typeface="Batang"/>
              <a:ea typeface="Batang"/>
              <a:cs typeface="Batang"/>
              <a:sym typeface="Batang"/>
            </a:endParaRPr>
          </a:p>
        </p:txBody>
      </p:sp>
    </p:spTree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9" descr="Konsaltyngovi-Poslugy-Flayer-Biznes-Foto-6-724x1024.png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31820" y="0"/>
            <a:ext cx="1068946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0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841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861A9"/>
              </a:buClr>
              <a:buSzPts val="4400"/>
              <a:buFont typeface="Libre Franklin Thin"/>
              <a:buNone/>
            </a:pPr>
            <a:r>
              <a:rPr lang="ru-RU" sz="4400">
                <a:solidFill>
                  <a:srgbClr val="2861A9"/>
                </a:solidFill>
              </a:rPr>
              <a:t>Етапи сертифікації 2021</a:t>
            </a:r>
            <a:endParaRPr sz="4400">
              <a:solidFill>
                <a:srgbClr val="2861A9"/>
              </a:solidFill>
            </a:endParaRPr>
          </a:p>
        </p:txBody>
      </p:sp>
      <p:sp>
        <p:nvSpPr>
          <p:cNvPr id="215" name="Google Shape;215;p10"/>
          <p:cNvSpPr txBox="1">
            <a:spLocks noGrp="1"/>
          </p:cNvSpPr>
          <p:nvPr>
            <p:ph type="body" idx="1"/>
          </p:nvPr>
        </p:nvSpPr>
        <p:spPr>
          <a:xfrm>
            <a:off x="609600" y="1341120"/>
            <a:ext cx="10594848" cy="5266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ru-RU" sz="2800" dirty="0"/>
              <a:t>    		</a:t>
            </a:r>
            <a:r>
              <a:rPr lang="ru-RU" sz="3600" b="1" dirty="0" err="1">
                <a:solidFill>
                  <a:schemeClr val="dk1"/>
                </a:solidFill>
              </a:rPr>
              <a:t>Сертифікація</a:t>
            </a:r>
            <a:r>
              <a:rPr lang="ru-RU" sz="2800" dirty="0">
                <a:solidFill>
                  <a:schemeClr val="dk1"/>
                </a:solidFill>
              </a:rPr>
              <a:t> </a:t>
            </a:r>
            <a:r>
              <a:rPr lang="ru-RU" sz="2800" dirty="0" err="1">
                <a:solidFill>
                  <a:schemeClr val="dk1"/>
                </a:solidFill>
              </a:rPr>
              <a:t>складається</a:t>
            </a:r>
            <a:r>
              <a:rPr lang="ru-RU" sz="2800" dirty="0">
                <a:solidFill>
                  <a:schemeClr val="dk1"/>
                </a:solidFill>
              </a:rPr>
              <a:t> з </a:t>
            </a:r>
            <a:r>
              <a:rPr lang="ru-RU" sz="3600" b="1" dirty="0" err="1">
                <a:solidFill>
                  <a:schemeClr val="dk1"/>
                </a:solidFill>
              </a:rPr>
              <a:t>трьох</a:t>
            </a:r>
            <a:r>
              <a:rPr lang="ru-RU" sz="2800" dirty="0">
                <a:solidFill>
                  <a:schemeClr val="dk1"/>
                </a:solidFill>
              </a:rPr>
              <a:t> </a:t>
            </a:r>
            <a:r>
              <a:rPr lang="ru-RU" sz="3600" b="1" dirty="0" err="1">
                <a:solidFill>
                  <a:schemeClr val="dk1"/>
                </a:solidFill>
              </a:rPr>
              <a:t>етапів</a:t>
            </a:r>
            <a:r>
              <a:rPr lang="ru-RU" sz="2800" dirty="0">
                <a:solidFill>
                  <a:schemeClr val="dk1"/>
                </a:solidFill>
              </a:rPr>
              <a:t>, </a:t>
            </a:r>
            <a:r>
              <a:rPr lang="ru-RU" sz="2800" dirty="0" err="1">
                <a:solidFill>
                  <a:schemeClr val="dk1"/>
                </a:solidFill>
              </a:rPr>
              <a:t>що</a:t>
            </a:r>
            <a:r>
              <a:rPr lang="ru-RU" sz="2800" dirty="0">
                <a:solidFill>
                  <a:schemeClr val="dk1"/>
                </a:solidFill>
              </a:rPr>
              <a:t> </a:t>
            </a:r>
            <a:r>
              <a:rPr lang="ru-RU" sz="2800" dirty="0" err="1">
                <a:solidFill>
                  <a:schemeClr val="dk1"/>
                </a:solidFill>
              </a:rPr>
              <a:t>відбуваються</a:t>
            </a:r>
            <a:r>
              <a:rPr lang="ru-RU" sz="2800" dirty="0">
                <a:solidFill>
                  <a:schemeClr val="dk1"/>
                </a:solidFill>
              </a:rPr>
              <a:t> </a:t>
            </a:r>
            <a:r>
              <a:rPr lang="ru-RU" sz="2800" dirty="0" err="1">
                <a:solidFill>
                  <a:schemeClr val="dk1"/>
                </a:solidFill>
              </a:rPr>
              <a:t>послідовно</a:t>
            </a:r>
            <a:r>
              <a:rPr lang="ru-RU" sz="2800" dirty="0">
                <a:solidFill>
                  <a:schemeClr val="dk1"/>
                </a:solidFill>
              </a:rPr>
              <a:t> один за одним, а </a:t>
            </a:r>
            <a:r>
              <a:rPr lang="ru-RU" sz="2800" dirty="0" err="1">
                <a:solidFill>
                  <a:schemeClr val="dk1"/>
                </a:solidFill>
              </a:rPr>
              <a:t>саме</a:t>
            </a:r>
            <a:r>
              <a:rPr lang="ru-RU" sz="2800" dirty="0">
                <a:solidFill>
                  <a:schemeClr val="dk1"/>
                </a:solidFill>
              </a:rPr>
              <a:t> </a:t>
            </a:r>
            <a:r>
              <a:rPr lang="ru-RU" sz="2800" dirty="0" err="1">
                <a:solidFill>
                  <a:schemeClr val="dk1"/>
                </a:solidFill>
              </a:rPr>
              <a:t>із</a:t>
            </a:r>
            <a:r>
              <a:rPr lang="ru-RU" sz="2800" dirty="0">
                <a:solidFill>
                  <a:schemeClr val="dk1"/>
                </a:solidFill>
              </a:rPr>
              <a:t>:</a:t>
            </a:r>
            <a:endParaRPr dirty="0"/>
          </a:p>
          <a:p>
            <a:pPr marL="571500" lvl="0" indent="-571500" algn="l" rtl="0">
              <a:spcBef>
                <a:spcPts val="1000"/>
              </a:spcBef>
              <a:spcAft>
                <a:spcPts val="0"/>
              </a:spcAft>
              <a:buSzPts val="2240"/>
              <a:buFont typeface="+mj-lt"/>
              <a:buAutoNum type="romanUcPeriod"/>
            </a:pPr>
            <a:r>
              <a:rPr lang="ru-RU" sz="3200" dirty="0" err="1">
                <a:solidFill>
                  <a:schemeClr val="dk1"/>
                </a:solidFill>
              </a:rPr>
              <a:t>незалежного</a:t>
            </a:r>
            <a:r>
              <a:rPr lang="ru-RU" sz="3200" dirty="0">
                <a:solidFill>
                  <a:schemeClr val="dk1"/>
                </a:solidFill>
              </a:rPr>
              <a:t> </a:t>
            </a:r>
            <a:r>
              <a:rPr lang="ru-RU" sz="3200" dirty="0" err="1">
                <a:solidFill>
                  <a:schemeClr val="dk1"/>
                </a:solidFill>
              </a:rPr>
              <a:t>тестування</a:t>
            </a:r>
            <a:r>
              <a:rPr lang="ru-RU" sz="3200" dirty="0">
                <a:solidFill>
                  <a:schemeClr val="dk1"/>
                </a:solidFill>
              </a:rPr>
              <a:t> </a:t>
            </a:r>
            <a:r>
              <a:rPr lang="ru-RU" sz="3200" dirty="0" err="1">
                <a:solidFill>
                  <a:schemeClr val="dk1"/>
                </a:solidFill>
              </a:rPr>
              <a:t>учасників</a:t>
            </a:r>
            <a:r>
              <a:rPr lang="ru-RU" sz="3200" dirty="0">
                <a:solidFill>
                  <a:schemeClr val="dk1"/>
                </a:solidFill>
              </a:rPr>
              <a:t> </a:t>
            </a:r>
            <a:r>
              <a:rPr lang="ru-RU" sz="3200" dirty="0" err="1">
                <a:solidFill>
                  <a:schemeClr val="dk1"/>
                </a:solidFill>
              </a:rPr>
              <a:t>сертифікації</a:t>
            </a:r>
            <a:r>
              <a:rPr lang="ru-RU" sz="3200" dirty="0">
                <a:solidFill>
                  <a:schemeClr val="dk1"/>
                </a:solidFill>
              </a:rPr>
              <a:t>;</a:t>
            </a:r>
            <a:endParaRPr sz="2000" dirty="0"/>
          </a:p>
          <a:p>
            <a:pPr marL="514350" lvl="0" indent="-514350" algn="l" rtl="0">
              <a:spcBef>
                <a:spcPts val="1000"/>
              </a:spcBef>
              <a:spcAft>
                <a:spcPts val="0"/>
              </a:spcAft>
              <a:buSzPts val="2240"/>
              <a:buFont typeface="Libre Franklin Thin"/>
              <a:buAutoNum type="romanUcPeriod"/>
            </a:pPr>
            <a:r>
              <a:rPr lang="ru-RU" sz="3200" dirty="0" err="1">
                <a:solidFill>
                  <a:schemeClr val="dk1"/>
                </a:solidFill>
              </a:rPr>
              <a:t>самооцінювання</a:t>
            </a:r>
            <a:r>
              <a:rPr lang="ru-RU" sz="3200" dirty="0">
                <a:solidFill>
                  <a:schemeClr val="dk1"/>
                </a:solidFill>
              </a:rPr>
              <a:t> </a:t>
            </a:r>
            <a:r>
              <a:rPr lang="ru-RU" sz="3200" dirty="0" err="1">
                <a:solidFill>
                  <a:schemeClr val="dk1"/>
                </a:solidFill>
              </a:rPr>
              <a:t>учасниками</a:t>
            </a:r>
            <a:r>
              <a:rPr lang="ru-RU" sz="3200" dirty="0">
                <a:solidFill>
                  <a:schemeClr val="dk1"/>
                </a:solidFill>
              </a:rPr>
              <a:t> </a:t>
            </a:r>
            <a:r>
              <a:rPr lang="ru-RU" sz="3200" dirty="0" err="1">
                <a:solidFill>
                  <a:schemeClr val="dk1"/>
                </a:solidFill>
              </a:rPr>
              <a:t>сертифікації</a:t>
            </a:r>
            <a:r>
              <a:rPr lang="ru-RU" sz="3200" dirty="0">
                <a:solidFill>
                  <a:schemeClr val="dk1"/>
                </a:solidFill>
              </a:rPr>
              <a:t> </a:t>
            </a:r>
            <a:r>
              <a:rPr lang="ru-RU" sz="3200" dirty="0" err="1">
                <a:solidFill>
                  <a:schemeClr val="dk1"/>
                </a:solidFill>
              </a:rPr>
              <a:t>власної</a:t>
            </a:r>
            <a:r>
              <a:rPr lang="ru-RU" sz="3200" dirty="0">
                <a:solidFill>
                  <a:schemeClr val="dk1"/>
                </a:solidFill>
              </a:rPr>
              <a:t> </a:t>
            </a:r>
            <a:r>
              <a:rPr lang="ru-RU" sz="3200" dirty="0" err="1">
                <a:solidFill>
                  <a:schemeClr val="dk1"/>
                </a:solidFill>
              </a:rPr>
              <a:t>педагогічної</a:t>
            </a:r>
            <a:r>
              <a:rPr lang="ru-RU" sz="3200" dirty="0">
                <a:solidFill>
                  <a:schemeClr val="dk1"/>
                </a:solidFill>
              </a:rPr>
              <a:t> </a:t>
            </a:r>
            <a:r>
              <a:rPr lang="ru-RU" sz="3200" dirty="0" err="1">
                <a:solidFill>
                  <a:schemeClr val="dk1"/>
                </a:solidFill>
              </a:rPr>
              <a:t>майстерності</a:t>
            </a:r>
            <a:r>
              <a:rPr lang="ru-RU" sz="3200" dirty="0">
                <a:solidFill>
                  <a:schemeClr val="dk1"/>
                </a:solidFill>
              </a:rPr>
              <a:t>;</a:t>
            </a:r>
            <a:endParaRPr sz="2000" dirty="0"/>
          </a:p>
          <a:p>
            <a:pPr marL="514350" lvl="0" indent="-514350" algn="l" rtl="0">
              <a:spcBef>
                <a:spcPts val="1000"/>
              </a:spcBef>
              <a:spcAft>
                <a:spcPts val="0"/>
              </a:spcAft>
              <a:buSzPts val="2240"/>
              <a:buFont typeface="Libre Franklin Thin"/>
              <a:buAutoNum type="romanUcPeriod"/>
            </a:pPr>
            <a:r>
              <a:rPr lang="ru-RU" sz="3200" dirty="0" err="1">
                <a:solidFill>
                  <a:schemeClr val="dk1"/>
                </a:solidFill>
              </a:rPr>
              <a:t>вивчення</a:t>
            </a:r>
            <a:r>
              <a:rPr lang="ru-RU" sz="3200" dirty="0">
                <a:solidFill>
                  <a:schemeClr val="dk1"/>
                </a:solidFill>
              </a:rPr>
              <a:t> практичного </a:t>
            </a:r>
            <a:r>
              <a:rPr lang="ru-RU" sz="3200" dirty="0" err="1">
                <a:solidFill>
                  <a:schemeClr val="dk1"/>
                </a:solidFill>
              </a:rPr>
              <a:t>досвіду</a:t>
            </a:r>
            <a:r>
              <a:rPr lang="ru-RU" sz="3200" dirty="0">
                <a:solidFill>
                  <a:schemeClr val="dk1"/>
                </a:solidFill>
              </a:rPr>
              <a:t> </a:t>
            </a:r>
            <a:r>
              <a:rPr lang="ru-RU" sz="3200" dirty="0" err="1">
                <a:solidFill>
                  <a:schemeClr val="dk1"/>
                </a:solidFill>
              </a:rPr>
              <a:t>роботи</a:t>
            </a:r>
            <a:r>
              <a:rPr lang="ru-RU" sz="3200" dirty="0">
                <a:solidFill>
                  <a:schemeClr val="dk1"/>
                </a:solidFill>
              </a:rPr>
              <a:t> </a:t>
            </a:r>
            <a:r>
              <a:rPr lang="ru-RU" sz="3200" dirty="0" err="1">
                <a:solidFill>
                  <a:schemeClr val="dk1"/>
                </a:solidFill>
              </a:rPr>
              <a:t>учасників</a:t>
            </a:r>
            <a:r>
              <a:rPr lang="ru-RU" sz="3200" dirty="0">
                <a:solidFill>
                  <a:schemeClr val="dk1"/>
                </a:solidFill>
              </a:rPr>
              <a:t> </a:t>
            </a:r>
            <a:r>
              <a:rPr lang="ru-RU" sz="3200" dirty="0" err="1">
                <a:solidFill>
                  <a:schemeClr val="dk1"/>
                </a:solidFill>
              </a:rPr>
              <a:t>сертифікації</a:t>
            </a:r>
            <a:r>
              <a:rPr lang="ru-RU" sz="3200" dirty="0">
                <a:solidFill>
                  <a:schemeClr val="dk1"/>
                </a:solidFill>
              </a:rPr>
              <a:t>.</a:t>
            </a:r>
            <a:endParaRPr sz="2000"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600"/>
              <a:buChar char="►"/>
            </a:pPr>
            <a:r>
              <a:rPr lang="ru-RU" sz="2000" dirty="0">
                <a:solidFill>
                  <a:schemeClr val="dk1"/>
                </a:solidFill>
              </a:rPr>
              <a:t>До кожного </a:t>
            </a:r>
            <a:r>
              <a:rPr lang="ru-RU" sz="2000" dirty="0" err="1">
                <a:solidFill>
                  <a:schemeClr val="dk1"/>
                </a:solidFill>
              </a:rPr>
              <a:t>наступного</a:t>
            </a:r>
            <a:r>
              <a:rPr lang="ru-RU" sz="2000" dirty="0">
                <a:solidFill>
                  <a:schemeClr val="dk1"/>
                </a:solidFill>
              </a:rPr>
              <a:t> </a:t>
            </a:r>
            <a:r>
              <a:rPr lang="ru-RU" sz="2000" dirty="0" err="1">
                <a:solidFill>
                  <a:schemeClr val="dk1"/>
                </a:solidFill>
              </a:rPr>
              <a:t>етапу</a:t>
            </a:r>
            <a:r>
              <a:rPr lang="ru-RU" sz="2000" dirty="0">
                <a:solidFill>
                  <a:schemeClr val="dk1"/>
                </a:solidFill>
              </a:rPr>
              <a:t> </a:t>
            </a:r>
            <a:r>
              <a:rPr lang="ru-RU" sz="2000" dirty="0" err="1">
                <a:solidFill>
                  <a:schemeClr val="dk1"/>
                </a:solidFill>
              </a:rPr>
              <a:t>допускатимуться</a:t>
            </a:r>
            <a:r>
              <a:rPr lang="ru-RU" sz="2000" dirty="0">
                <a:solidFill>
                  <a:schemeClr val="dk1"/>
                </a:solidFill>
              </a:rPr>
              <a:t> </a:t>
            </a:r>
            <a:r>
              <a:rPr lang="ru-RU" sz="2000" dirty="0" err="1">
                <a:solidFill>
                  <a:schemeClr val="dk1"/>
                </a:solidFill>
              </a:rPr>
              <a:t>ті</a:t>
            </a:r>
            <a:r>
              <a:rPr lang="ru-RU" sz="2000" dirty="0">
                <a:solidFill>
                  <a:schemeClr val="dk1"/>
                </a:solidFill>
              </a:rPr>
              <a:t> </a:t>
            </a:r>
            <a:r>
              <a:rPr lang="ru-RU" sz="2000" dirty="0" err="1">
                <a:solidFill>
                  <a:schemeClr val="dk1"/>
                </a:solidFill>
              </a:rPr>
              <a:t>учасники</a:t>
            </a:r>
            <a:r>
              <a:rPr lang="ru-RU" sz="2000" dirty="0">
                <a:solidFill>
                  <a:schemeClr val="dk1"/>
                </a:solidFill>
              </a:rPr>
              <a:t>, </a:t>
            </a:r>
            <a:r>
              <a:rPr lang="ru-RU" sz="2400" dirty="0" err="1">
                <a:solidFill>
                  <a:schemeClr val="dk1"/>
                </a:solidFill>
              </a:rPr>
              <a:t>які</a:t>
            </a:r>
            <a:r>
              <a:rPr lang="ru-RU" sz="2400" dirty="0">
                <a:solidFill>
                  <a:schemeClr val="dk1"/>
                </a:solidFill>
              </a:rPr>
              <a:t> </a:t>
            </a:r>
            <a:r>
              <a:rPr lang="ru-RU" sz="2400" dirty="0" err="1">
                <a:solidFill>
                  <a:schemeClr val="dk1"/>
                </a:solidFill>
              </a:rPr>
              <a:t>успішно</a:t>
            </a:r>
            <a:r>
              <a:rPr lang="ru-RU" sz="2400" dirty="0">
                <a:solidFill>
                  <a:schemeClr val="dk1"/>
                </a:solidFill>
              </a:rPr>
              <a:t> </a:t>
            </a:r>
            <a:r>
              <a:rPr lang="ru-RU" sz="2400" dirty="0" err="1">
                <a:solidFill>
                  <a:schemeClr val="dk1"/>
                </a:solidFill>
              </a:rPr>
              <a:t>пройшли</a:t>
            </a:r>
            <a:r>
              <a:rPr lang="ru-RU" sz="2400" dirty="0">
                <a:solidFill>
                  <a:schemeClr val="dk1"/>
                </a:solidFill>
              </a:rPr>
              <a:t> </a:t>
            </a:r>
            <a:r>
              <a:rPr lang="ru-RU" sz="2400" dirty="0" err="1">
                <a:solidFill>
                  <a:schemeClr val="dk1"/>
                </a:solidFill>
              </a:rPr>
              <a:t>попередній</a:t>
            </a:r>
            <a:r>
              <a:rPr lang="ru-RU" sz="2400" dirty="0">
                <a:solidFill>
                  <a:schemeClr val="dk1"/>
                </a:solidFill>
              </a:rPr>
              <a:t>.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600"/>
              <a:buChar char="►"/>
            </a:pPr>
            <a:r>
              <a:rPr lang="ru-RU" sz="2000" dirty="0" err="1">
                <a:solidFill>
                  <a:schemeClr val="dk1"/>
                </a:solidFill>
              </a:rPr>
              <a:t>Педагогічні</a:t>
            </a:r>
            <a:r>
              <a:rPr lang="ru-RU" sz="2000" dirty="0">
                <a:solidFill>
                  <a:schemeClr val="dk1"/>
                </a:solidFill>
              </a:rPr>
              <a:t> </a:t>
            </a:r>
            <a:r>
              <a:rPr lang="ru-RU" sz="2000" dirty="0" err="1">
                <a:solidFill>
                  <a:schemeClr val="dk1"/>
                </a:solidFill>
              </a:rPr>
              <a:t>працівники</a:t>
            </a:r>
            <a:r>
              <a:rPr lang="ru-RU" sz="2000" dirty="0">
                <a:solidFill>
                  <a:schemeClr val="dk1"/>
                </a:solidFill>
              </a:rPr>
              <a:t> </a:t>
            </a:r>
            <a:r>
              <a:rPr lang="ru-RU" sz="2000" dirty="0" err="1">
                <a:solidFill>
                  <a:schemeClr val="dk1"/>
                </a:solidFill>
              </a:rPr>
              <a:t>беруть</a:t>
            </a:r>
            <a:r>
              <a:rPr lang="ru-RU" sz="2000" dirty="0">
                <a:solidFill>
                  <a:schemeClr val="dk1"/>
                </a:solidFill>
              </a:rPr>
              <a:t> участь у </a:t>
            </a:r>
            <a:r>
              <a:rPr lang="ru-RU" sz="2000" dirty="0" err="1">
                <a:solidFill>
                  <a:schemeClr val="dk1"/>
                </a:solidFill>
              </a:rPr>
              <a:t>сертифікації</a:t>
            </a:r>
            <a:r>
              <a:rPr lang="ru-RU" sz="2000" dirty="0">
                <a:solidFill>
                  <a:schemeClr val="dk1"/>
                </a:solidFill>
              </a:rPr>
              <a:t> </a:t>
            </a:r>
            <a:r>
              <a:rPr lang="ru-RU" sz="2000" dirty="0" err="1">
                <a:solidFill>
                  <a:schemeClr val="dk1"/>
                </a:solidFill>
              </a:rPr>
              <a:t>виключно</a:t>
            </a:r>
            <a:r>
              <a:rPr lang="ru-RU" sz="2000" dirty="0">
                <a:solidFill>
                  <a:schemeClr val="dk1"/>
                </a:solidFill>
              </a:rPr>
              <a:t> на </a:t>
            </a:r>
            <a:r>
              <a:rPr lang="ru-RU" sz="2000" dirty="0" err="1">
                <a:solidFill>
                  <a:schemeClr val="dk1"/>
                </a:solidFill>
              </a:rPr>
              <a:t>добровільних</a:t>
            </a:r>
            <a:r>
              <a:rPr lang="ru-RU" sz="2000" dirty="0">
                <a:solidFill>
                  <a:schemeClr val="dk1"/>
                </a:solidFill>
              </a:rPr>
              <a:t> засадах і </a:t>
            </a:r>
            <a:r>
              <a:rPr lang="ru-RU" sz="2000" dirty="0" err="1">
                <a:solidFill>
                  <a:schemeClr val="dk1"/>
                </a:solidFill>
              </a:rPr>
              <a:t>можуть</a:t>
            </a:r>
            <a:r>
              <a:rPr lang="ru-RU" sz="2000" dirty="0">
                <a:solidFill>
                  <a:schemeClr val="dk1"/>
                </a:solidFill>
              </a:rPr>
              <a:t> </a:t>
            </a:r>
            <a:r>
              <a:rPr lang="ru-RU" sz="2000" dirty="0" err="1">
                <a:solidFill>
                  <a:schemeClr val="dk1"/>
                </a:solidFill>
              </a:rPr>
              <a:t>відмовитися</a:t>
            </a:r>
            <a:r>
              <a:rPr lang="ru-RU" sz="2000" dirty="0">
                <a:solidFill>
                  <a:schemeClr val="dk1"/>
                </a:solidFill>
              </a:rPr>
              <a:t> </a:t>
            </a:r>
            <a:r>
              <a:rPr lang="ru-RU" sz="2000" dirty="0" err="1">
                <a:solidFill>
                  <a:schemeClr val="dk1"/>
                </a:solidFill>
              </a:rPr>
              <a:t>від</a:t>
            </a:r>
            <a:r>
              <a:rPr lang="ru-RU" sz="2000" dirty="0">
                <a:solidFill>
                  <a:schemeClr val="dk1"/>
                </a:solidFill>
              </a:rPr>
              <a:t> </a:t>
            </a:r>
            <a:r>
              <a:rPr lang="ru-RU" sz="2000" dirty="0" err="1">
                <a:solidFill>
                  <a:schemeClr val="dk1"/>
                </a:solidFill>
              </a:rPr>
              <a:t>участі</a:t>
            </a:r>
            <a:r>
              <a:rPr lang="ru-RU" sz="2000" dirty="0">
                <a:solidFill>
                  <a:schemeClr val="dk1"/>
                </a:solidFill>
              </a:rPr>
              <a:t> на будь-</a:t>
            </a:r>
            <a:r>
              <a:rPr lang="ru-RU" sz="2000" dirty="0" err="1">
                <a:solidFill>
                  <a:schemeClr val="dk1"/>
                </a:solidFill>
              </a:rPr>
              <a:t>якому</a:t>
            </a:r>
            <a:r>
              <a:rPr lang="ru-RU" sz="2000" dirty="0">
                <a:solidFill>
                  <a:schemeClr val="dk1"/>
                </a:solidFill>
              </a:rPr>
              <a:t> </a:t>
            </a:r>
            <a:r>
              <a:rPr lang="ru-RU" sz="2000" dirty="0" err="1">
                <a:solidFill>
                  <a:schemeClr val="dk1"/>
                </a:solidFill>
              </a:rPr>
              <a:t>її</a:t>
            </a:r>
            <a:r>
              <a:rPr lang="ru-RU" sz="2000" dirty="0">
                <a:solidFill>
                  <a:schemeClr val="dk1"/>
                </a:solidFill>
              </a:rPr>
              <a:t> </a:t>
            </a:r>
            <a:r>
              <a:rPr lang="ru-RU" sz="2000" dirty="0" err="1">
                <a:solidFill>
                  <a:schemeClr val="dk1"/>
                </a:solidFill>
              </a:rPr>
              <a:t>етапі</a:t>
            </a:r>
            <a:r>
              <a:rPr lang="ru-RU" sz="2000" dirty="0">
                <a:solidFill>
                  <a:schemeClr val="dk1"/>
                </a:solidFill>
              </a:rPr>
              <a:t>.</a:t>
            </a:r>
            <a:endParaRPr dirty="0"/>
          </a:p>
        </p:txBody>
      </p:sp>
    </p:spTree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11" descr="ÐÐ¾Ð²âÑÐ·Ð°Ð½Ðµ Ð·Ð¾Ð±ÑÐ°Ð¶ÐµÐ½Ð½Ñ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29820" y="0"/>
            <a:ext cx="4162180" cy="2382394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11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56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857250" lvl="0" indent="-857250" algn="ctr" rtl="0">
              <a:spcBef>
                <a:spcPts val="0"/>
              </a:spcBef>
              <a:spcAft>
                <a:spcPts val="0"/>
              </a:spcAft>
              <a:buClr>
                <a:srgbClr val="2861A9"/>
              </a:buClr>
              <a:buSzPts val="3240"/>
              <a:buFont typeface="Libre Franklin Thin"/>
              <a:buAutoNum type="romanUcPeriod"/>
            </a:pPr>
            <a:r>
              <a:rPr lang="ru-RU" sz="3240" cap="none">
                <a:solidFill>
                  <a:srgbClr val="2861A9"/>
                </a:solidFill>
              </a:rPr>
              <a:t>НЕЗАЛЕЖНЕ ТЕСТУВАННЯ</a:t>
            </a:r>
            <a:endParaRPr sz="3240">
              <a:solidFill>
                <a:srgbClr val="2861A9"/>
              </a:solidFill>
            </a:endParaRPr>
          </a:p>
        </p:txBody>
      </p:sp>
      <p:sp>
        <p:nvSpPr>
          <p:cNvPr id="222" name="Google Shape;222;p11"/>
          <p:cNvSpPr txBox="1">
            <a:spLocks noGrp="1"/>
          </p:cNvSpPr>
          <p:nvPr>
            <p:ph type="body" idx="1"/>
          </p:nvPr>
        </p:nvSpPr>
        <p:spPr>
          <a:xfrm>
            <a:off x="677334" y="1292352"/>
            <a:ext cx="9649290" cy="5340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ru-RU">
                <a:solidFill>
                  <a:schemeClr val="dk1"/>
                </a:solidFill>
              </a:rPr>
              <a:t>Незалежне тестування фахових знань і вмінь учасників сертифікації 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ru-RU">
                <a:solidFill>
                  <a:schemeClr val="dk1"/>
                </a:solidFill>
              </a:rPr>
              <a:t>	буде проведено  </a:t>
            </a:r>
            <a:r>
              <a:rPr lang="ru-RU" sz="2800" b="1">
                <a:solidFill>
                  <a:schemeClr val="dk1"/>
                </a:solidFill>
              </a:rPr>
              <a:t>27 лютого.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endParaRPr sz="2800" b="1">
              <a:solidFill>
                <a:schemeClr val="dk1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endParaRPr>
              <a:solidFill>
                <a:schemeClr val="dk1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ru-RU">
                <a:solidFill>
                  <a:schemeClr val="dk1"/>
                </a:solidFill>
              </a:rPr>
              <a:t>Інформацію про місце, дату та час проведення незалежного тестування зазначено в листі-виклику, який розміщено в кабінеті учасника сертифікації.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ru-RU" b="1">
                <a:solidFill>
                  <a:schemeClr val="dk1"/>
                </a:solidFill>
              </a:rPr>
              <a:t>У день тестування</a:t>
            </a:r>
            <a:r>
              <a:rPr lang="ru-RU">
                <a:solidFill>
                  <a:schemeClr val="dk1"/>
                </a:solidFill>
              </a:rPr>
              <a:t> взяти із собою: паспорт; лист-виклик; дві-три ручки з чорнилом чорного кольору; маленьку прозору пляшку з питною водою (за бажанням).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ru-RU">
                <a:solidFill>
                  <a:schemeClr val="dk1"/>
                </a:solidFill>
              </a:rPr>
              <a:t>Завчасно прибути до пункту тестування. Із 10:15 до 10:50 здійснюватиметься допуск учасників/учасниць сертифікації до пункту тестування.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ru-RU">
                <a:solidFill>
                  <a:schemeClr val="dk1"/>
                </a:solidFill>
              </a:rPr>
              <a:t>Зміст тесту визначено у </a:t>
            </a:r>
            <a:r>
              <a:rPr lang="ru-RU" u="sng">
                <a:solidFill>
                  <a:schemeClr val="dk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Програмі</a:t>
            </a:r>
            <a:r>
              <a:rPr lang="ru-RU">
                <a:solidFill>
                  <a:schemeClr val="dk1"/>
                </a:solidFill>
              </a:rPr>
              <a:t> незалежного тестування фахових знань та умінь учителів початкової школи, затвердженій Міністерством освіти і науки України.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ru-RU">
                <a:solidFill>
                  <a:schemeClr val="dk1"/>
                </a:solidFill>
              </a:rPr>
              <a:t>Тест міститиме </a:t>
            </a:r>
            <a:r>
              <a:rPr lang="ru-RU" b="1">
                <a:solidFill>
                  <a:schemeClr val="dk1"/>
                </a:solidFill>
              </a:rPr>
              <a:t>100 завдань</a:t>
            </a:r>
            <a:r>
              <a:rPr lang="ru-RU">
                <a:solidFill>
                  <a:schemeClr val="dk1"/>
                </a:solidFill>
              </a:rPr>
              <a:t>, на виконання яких буде відведено </a:t>
            </a:r>
            <a:r>
              <a:rPr lang="ru-RU" b="1">
                <a:solidFill>
                  <a:schemeClr val="dk1"/>
                </a:solidFill>
              </a:rPr>
              <a:t>180 хвилин.</a:t>
            </a:r>
            <a:r>
              <a:rPr lang="ru-RU">
                <a:solidFill>
                  <a:schemeClr val="dk1"/>
                </a:solidFill>
              </a:rPr>
              <a:t> Максимальна кількість балів за виконання тесту — </a:t>
            </a:r>
            <a:r>
              <a:rPr lang="ru-RU" b="1">
                <a:solidFill>
                  <a:schemeClr val="dk1"/>
                </a:solidFill>
              </a:rPr>
              <a:t>100.</a:t>
            </a:r>
            <a:endParaRPr>
              <a:solidFill>
                <a:schemeClr val="dk1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ru-RU">
                <a:solidFill>
                  <a:schemeClr val="dk1"/>
                </a:solidFill>
              </a:rPr>
              <a:t>Результати незалежного тестування та інформація про допущення чи недопущення учасника сертифікації до участі в наступному етапі буде розміщено в кабінетах учасників сертифікації до </a:t>
            </a:r>
            <a:r>
              <a:rPr lang="ru-RU" b="1">
                <a:solidFill>
                  <a:schemeClr val="dk1"/>
                </a:solidFill>
              </a:rPr>
              <a:t>17 березня 2021 року</a:t>
            </a:r>
            <a:r>
              <a:rPr lang="ru-RU">
                <a:solidFill>
                  <a:schemeClr val="dk1"/>
                </a:solidFill>
              </a:rPr>
              <a:t>.</a:t>
            </a:r>
            <a:endParaRPr/>
          </a:p>
          <a:p>
            <a:pPr marL="342900" lvl="0" indent="-25145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>
              <a:solidFill>
                <a:schemeClr val="dk1"/>
              </a:solidFill>
            </a:endParaRPr>
          </a:p>
          <a:p>
            <a:pPr marL="342900" lvl="0" indent="-25145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/>
          </a:p>
        </p:txBody>
      </p:sp>
    </p:spTree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2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861A9"/>
              </a:buClr>
              <a:buSzPts val="4400"/>
              <a:buFont typeface="Libre Franklin Thin"/>
              <a:buNone/>
            </a:pPr>
            <a:r>
              <a:rPr lang="ru-RU" sz="4400" b="1">
                <a:solidFill>
                  <a:srgbClr val="2861A9"/>
                </a:solidFill>
              </a:rPr>
              <a:t>ІІ. Самооцінювання </a:t>
            </a:r>
            <a:endParaRPr sz="4400" b="1">
              <a:solidFill>
                <a:srgbClr val="2861A9"/>
              </a:solidFill>
            </a:endParaRPr>
          </a:p>
        </p:txBody>
      </p:sp>
      <p:sp>
        <p:nvSpPr>
          <p:cNvPr id="228" name="Google Shape;228;p12"/>
          <p:cNvSpPr txBox="1">
            <a:spLocks noGrp="1"/>
          </p:cNvSpPr>
          <p:nvPr>
            <p:ph type="body" idx="1"/>
          </p:nvPr>
        </p:nvSpPr>
        <p:spPr>
          <a:xfrm>
            <a:off x="677334" y="1475231"/>
            <a:ext cx="8308170" cy="505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40"/>
              <a:buChar char="►"/>
            </a:pPr>
            <a:r>
              <a:rPr lang="ru-RU" sz="2800">
                <a:solidFill>
                  <a:schemeClr val="dk1"/>
                </a:solidFill>
              </a:rPr>
              <a:t>Самооцінювання власної педагогічної майстерності з формування в учнів ключових компетентностей і вмінь, визначених у частині першій статті 12 Закону України “Про освіту”.</a:t>
            </a:r>
            <a:endParaRPr sz="2800">
              <a:solidFill>
                <a:schemeClr val="dk1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40"/>
              <a:buChar char="►"/>
            </a:pPr>
            <a:r>
              <a:rPr lang="ru-RU" sz="2800">
                <a:solidFill>
                  <a:schemeClr val="dk1"/>
                </a:solidFill>
              </a:rPr>
              <a:t>Результати самооцінювання мають складатися із заповненої анкети самооцінювання, форма та методичні рекомендації щодо заповнення якої затверджуються Державною службою якості освіти.</a:t>
            </a:r>
            <a:endParaRPr sz="2800">
              <a:solidFill>
                <a:schemeClr val="dk1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40"/>
              <a:buChar char="►"/>
            </a:pPr>
            <a:r>
              <a:rPr lang="ru-RU" sz="2800">
                <a:solidFill>
                  <a:schemeClr val="dk1"/>
                </a:solidFill>
              </a:rPr>
              <a:t>Надіслати результати самооцінювання у строки та на адреси електронної пошти, визначені Державною службою якості освіти. </a:t>
            </a:r>
            <a:endParaRPr sz="2800">
              <a:solidFill>
                <a:schemeClr val="dk1"/>
              </a:solidFill>
            </a:endParaRPr>
          </a:p>
          <a:p>
            <a:pPr marL="342900" lvl="0" indent="-25145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/>
          </a:p>
        </p:txBody>
      </p:sp>
      <p:pic>
        <p:nvPicPr>
          <p:cNvPr id="229" name="Google Shape;229;p12"/>
          <p:cNvPicPr preferRelativeResize="0"/>
          <p:nvPr/>
        </p:nvPicPr>
        <p:blipFill rotWithShape="1">
          <a:blip r:embed="rId3">
            <a:alphaModFix/>
          </a:blip>
          <a:srcRect l="19858" t="12560" r="20331" b="5772"/>
          <a:stretch/>
        </p:blipFill>
        <p:spPr>
          <a:xfrm>
            <a:off x="8851392" y="1389888"/>
            <a:ext cx="3340608" cy="4206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13" descr="Ð ÐµÐ·ÑÐ»ÑÑÐ°Ñ Ð¿Ð¾ÑÑÐºÑ Ð·Ð¾Ð±ÑÐ°Ð¶ÐµÐ½Ñ Ð·Ð° Ð·Ð°Ð¿Ð¸ÑÐ¾Ð¼ &quot;dctjcdsnf cthnbasrfwsz&quot;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63423" y="0"/>
            <a:ext cx="4328577" cy="2519279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13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6954858" cy="1450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861A9"/>
              </a:buClr>
              <a:buSzPts val="3600"/>
              <a:buFont typeface="Libre Franklin Thin"/>
              <a:buNone/>
            </a:pPr>
            <a:r>
              <a:rPr lang="ru-RU" b="1">
                <a:solidFill>
                  <a:srgbClr val="2861A9"/>
                </a:solidFill>
              </a:rPr>
              <a:t>ІІІ. Вивчення практичного досвіду роботи учасників сертифікації</a:t>
            </a:r>
            <a:br>
              <a:rPr lang="ru-RU" b="1"/>
            </a:br>
            <a:endParaRPr/>
          </a:p>
        </p:txBody>
      </p:sp>
      <p:sp>
        <p:nvSpPr>
          <p:cNvPr id="236" name="Google Shape;236;p13"/>
          <p:cNvSpPr txBox="1">
            <a:spLocks noGrp="1"/>
          </p:cNvSpPr>
          <p:nvPr>
            <p:ph type="body" idx="1"/>
          </p:nvPr>
        </p:nvSpPr>
        <p:spPr>
          <a:xfrm>
            <a:off x="341376" y="2572512"/>
            <a:ext cx="9595104" cy="3468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ru-RU">
                <a:solidFill>
                  <a:schemeClr val="dk1"/>
                </a:solidFill>
              </a:rPr>
              <a:t>Організовується Державною службою якості освіти та/або установою, що належить до сфери її управління, які:</a:t>
            </a:r>
            <a:endParaRPr>
              <a:solidFill>
                <a:schemeClr val="dk1"/>
              </a:solidFill>
            </a:endParaRPr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ru-RU">
                <a:solidFill>
                  <a:schemeClr val="dk1"/>
                </a:solidFill>
              </a:rPr>
              <a:t>1) організовують добір і підготовку експертів, забезпечують їх інформаційними та методичними матеріалами;</a:t>
            </a:r>
            <a:endParaRPr>
              <a:solidFill>
                <a:schemeClr val="dk1"/>
              </a:solidFill>
            </a:endParaRPr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ru-RU">
                <a:solidFill>
                  <a:schemeClr val="dk1"/>
                </a:solidFill>
              </a:rPr>
              <a:t>2) формують експертні групи та закріплюють їх за учасниками сертифікації.</a:t>
            </a:r>
            <a:endParaRPr>
              <a:solidFill>
                <a:schemeClr val="dk1"/>
              </a:solidFill>
            </a:endParaRPr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600"/>
              <a:buChar char="►"/>
            </a:pPr>
            <a:r>
              <a:rPr lang="ru-RU" sz="2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ЕКСПЕРТ</a:t>
            </a: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- це педагогічний, науково – педагогічний працівник закладу освіти з досвідом педагогічної діяльності не менше ніж п'ять років, який обізнаний з вимогами до професійних знань і умінь вчителя початкових класів, усвідомлює мету сертифікації та якісно виконує свої обов'язки.</a:t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  <p:transition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4"/>
          <p:cNvSpPr/>
          <p:nvPr/>
        </p:nvSpPr>
        <p:spPr>
          <a:xfrm>
            <a:off x="1154238" y="285095"/>
            <a:ext cx="8050722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cap="none">
                <a:solidFill>
                  <a:srgbClr val="2861A9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Скільки часу займатиме вивчення практичного досвіду (оцінювання)?</a:t>
            </a:r>
            <a:endParaRPr sz="4000" b="1" cap="none">
              <a:solidFill>
                <a:srgbClr val="2861A9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242" name="Google Shape;242;p14" descr="Ð ÐµÐ·ÑÐ»ÑÑÐ°Ñ Ð¿Ð¾ÑÑÐºÑ Ð·Ð¾Ð±ÑÐ°Ð¶ÐµÐ½Ñ Ð·Ð° Ð·Ð°Ð¿Ð¸ÑÐ¾Ð¼ &quot;Ð»Ð¸ÑÑÐ¾Ðº ÐºÐ°Ð»ÐµÐ½Ð´Ð°ÑÑ ÐºÐ°ÑÑÐ¸Ð½ÐºÐ°&quot;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1065" y="2443543"/>
            <a:ext cx="2474056" cy="2474057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14"/>
          <p:cNvSpPr txBox="1"/>
          <p:nvPr/>
        </p:nvSpPr>
        <p:spPr>
          <a:xfrm>
            <a:off x="768096" y="3218688"/>
            <a:ext cx="1816608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1 - 2 робочі дні</a:t>
            </a:r>
            <a:endParaRPr sz="32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4" name="Google Shape;244;p14"/>
          <p:cNvSpPr/>
          <p:nvPr/>
        </p:nvSpPr>
        <p:spPr>
          <a:xfrm>
            <a:off x="2987040" y="3218688"/>
            <a:ext cx="2279904" cy="46188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55000" cap="flat" cmpd="thickThin">
            <a:solidFill>
              <a:srgbClr val="4F97C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45" name="Google Shape;245;p14"/>
          <p:cNvSpPr txBox="1"/>
          <p:nvPr/>
        </p:nvSpPr>
        <p:spPr>
          <a:xfrm>
            <a:off x="2987040" y="4003518"/>
            <a:ext cx="227990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 закладі освіти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46" name="Google Shape;246;p14" descr="Ð ÐµÐ·ÑÐ»ÑÑÐ°Ñ Ð¿Ð¾ÑÑÐºÑ Ð·Ð¾Ð±ÑÐ°Ð¶ÐµÐ½Ñ Ð·Ð° Ð·Ð°Ð¿Ð¸ÑÐ¾Ð¼ &quot;ÑÐºÐ¾Ð»Ð° ÐºÐ°ÑÑÐ¸Ð½ÐºÐ°&quot;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66944" y="2346367"/>
            <a:ext cx="3844576" cy="21188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4" descr="Ð ÐµÐ·ÑÐ»ÑÑÐ°Ñ Ð¿Ð¾ÑÑÐºÑ Ð·Ð¾Ð±ÑÐ°Ð¶ÐµÐ½Ñ Ð·Ð° Ð·Ð°Ð¿Ð¸ÑÐ¾Ð¼ &quot;Ð³Ð¾Ð´Ð¸Ð½Ð½Ð¸Ðº ÐºÐ°ÑÑÐ¸Ð½ÐºÐ°&quot;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48800" y="2076843"/>
            <a:ext cx="2274536" cy="228369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14"/>
          <p:cNvSpPr txBox="1"/>
          <p:nvPr/>
        </p:nvSpPr>
        <p:spPr>
          <a:xfrm>
            <a:off x="7575328" y="4695906"/>
            <a:ext cx="271881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 робочий час учителя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5"/>
          <p:cNvSpPr/>
          <p:nvPr/>
        </p:nvSpPr>
        <p:spPr>
          <a:xfrm>
            <a:off x="1398075" y="504550"/>
            <a:ext cx="9309000" cy="13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cap="none">
                <a:solidFill>
                  <a:srgbClr val="2861A9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Що отримує за результатом цього оцінювання учасник сертифікації?</a:t>
            </a:r>
            <a:endParaRPr sz="4000" b="1" cap="none">
              <a:solidFill>
                <a:srgbClr val="2861A9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254" name="Google Shape;254;p15" descr="Ð ÐµÐ·ÑÐ»ÑÑÐ°Ñ Ð¿Ð¾ÑÑÐºÑ Ð·Ð¾Ð±ÑÐ°Ð¶ÐµÐ½Ñ Ð·Ð° Ð·Ð°Ð¿Ð¸ÑÐ¾Ð¼ &quot;ÑÐµÐ·ÑÐ»ÑÑÐ°ÑÐ¸ ÐºÐ°ÑÑÐ¸Ð½ÐºÐ°&quot;"/>
          <p:cNvPicPr preferRelativeResize="0"/>
          <p:nvPr/>
        </p:nvPicPr>
        <p:blipFill rotWithShape="1">
          <a:blip r:embed="rId3">
            <a:alphaModFix/>
          </a:blip>
          <a:srcRect b="18682"/>
          <a:stretch/>
        </p:blipFill>
        <p:spPr>
          <a:xfrm>
            <a:off x="1" y="2833686"/>
            <a:ext cx="3681984" cy="2701481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15"/>
          <p:cNvSpPr txBox="1"/>
          <p:nvPr/>
        </p:nvSpPr>
        <p:spPr>
          <a:xfrm>
            <a:off x="3718560" y="1889760"/>
            <a:ext cx="7827263" cy="4524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Експертний висновок, підписаний обома експертами. У цьому висновку міститься кількість набраних учасником сертифікації балів по кожному критерію.  </a:t>
            </a:r>
            <a:endParaRPr/>
          </a:p>
          <a:p>
            <a:pPr marL="0" marR="0" lvl="0" indent="-152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навчальні заняття згідно з календарним планом своєї роботи та відповідним навчальним планом.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-152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категорично забороняється проводити репетиції навчальних занять. </a:t>
            </a:r>
            <a:endParaRPr/>
          </a:p>
          <a:p>
            <a:pPr marL="0" marR="0" lvl="0" indent="-152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 разі встановлення такого факту експертна група фіксує це у своєму експертному висновку, а результати оцінювання роботи такого учасника сертифікації анулюються.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6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861A9"/>
              </a:buClr>
              <a:buSzPts val="3959"/>
              <a:buFont typeface="Libre Franklin Thin"/>
              <a:buNone/>
            </a:pPr>
            <a:r>
              <a:rPr lang="ru-RU" sz="3959" b="1" dirty="0" err="1">
                <a:solidFill>
                  <a:srgbClr val="2861A9"/>
                </a:solidFill>
              </a:rPr>
              <a:t>Визначення</a:t>
            </a:r>
            <a:r>
              <a:rPr lang="ru-RU" sz="3959" b="1" dirty="0">
                <a:solidFill>
                  <a:srgbClr val="2861A9"/>
                </a:solidFill>
              </a:rPr>
              <a:t> </a:t>
            </a:r>
            <a:r>
              <a:rPr lang="ru-RU" sz="3959" b="1" dirty="0" err="1">
                <a:solidFill>
                  <a:srgbClr val="2861A9"/>
                </a:solidFill>
              </a:rPr>
              <a:t>результатів</a:t>
            </a:r>
            <a:r>
              <a:rPr lang="ru-RU" sz="3959" b="1" dirty="0">
                <a:solidFill>
                  <a:srgbClr val="2861A9"/>
                </a:solidFill>
              </a:rPr>
              <a:t> </a:t>
            </a:r>
            <a:r>
              <a:rPr lang="ru-RU" sz="3959" b="1" dirty="0" err="1">
                <a:solidFill>
                  <a:srgbClr val="2861A9"/>
                </a:solidFill>
              </a:rPr>
              <a:t>сертифікації</a:t>
            </a:r>
            <a:r>
              <a:rPr lang="ru-RU" sz="3959" b="1" dirty="0">
                <a:solidFill>
                  <a:srgbClr val="2861A9"/>
                </a:solidFill>
              </a:rPr>
              <a:t> </a:t>
            </a:r>
            <a:br>
              <a:rPr lang="ru-RU" sz="3959" b="1" dirty="0">
                <a:solidFill>
                  <a:srgbClr val="2861A9"/>
                </a:solidFill>
              </a:rPr>
            </a:br>
            <a:r>
              <a:rPr lang="ru-RU" sz="3959" b="1" dirty="0">
                <a:solidFill>
                  <a:srgbClr val="2861A9"/>
                </a:solidFill>
              </a:rPr>
              <a:t>та </a:t>
            </a:r>
            <a:r>
              <a:rPr lang="ru-RU" sz="3959" b="1" dirty="0" err="1">
                <a:solidFill>
                  <a:srgbClr val="2861A9"/>
                </a:solidFill>
              </a:rPr>
              <a:t>видача</a:t>
            </a:r>
            <a:r>
              <a:rPr lang="ru-RU" sz="3959" b="1" dirty="0">
                <a:solidFill>
                  <a:srgbClr val="2861A9"/>
                </a:solidFill>
              </a:rPr>
              <a:t> </a:t>
            </a:r>
            <a:r>
              <a:rPr lang="ru-RU" sz="3959" b="1" dirty="0" err="1">
                <a:solidFill>
                  <a:srgbClr val="2861A9"/>
                </a:solidFill>
              </a:rPr>
              <a:t>сертифікатів</a:t>
            </a:r>
            <a:br>
              <a:rPr lang="ru-RU" sz="3240" b="1" dirty="0"/>
            </a:br>
            <a:endParaRPr sz="3240" dirty="0"/>
          </a:p>
        </p:txBody>
      </p:sp>
      <p:sp>
        <p:nvSpPr>
          <p:cNvPr id="261" name="Google Shape;261;p16"/>
          <p:cNvSpPr txBox="1">
            <a:spLocks noGrp="1"/>
          </p:cNvSpPr>
          <p:nvPr>
            <p:ph type="body" idx="1"/>
          </p:nvPr>
        </p:nvSpPr>
        <p:spPr>
          <a:xfrm>
            <a:off x="677334" y="1950721"/>
            <a:ext cx="10539306" cy="4090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Char char="►"/>
            </a:pPr>
            <a:r>
              <a:rPr lang="ru-RU" sz="2400">
                <a:solidFill>
                  <a:schemeClr val="dk1"/>
                </a:solidFill>
              </a:rPr>
              <a:t>Результати сертифікації визначаються на підставі кількості балів, набраної учасником сертифікації за результатами вивчення його практичного досвіду роботи.</a:t>
            </a:r>
            <a:endParaRPr sz="2400">
              <a:solidFill>
                <a:schemeClr val="dk1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ru-RU" sz="2400">
                <a:solidFill>
                  <a:schemeClr val="dk1"/>
                </a:solidFill>
              </a:rPr>
              <a:t>Сертифікат видається учасникам сертифікації, які набрали кількість балів, що дорівнює або перевищує кількість балів, мінімально достатню для видачі сертифіката, — пороговий бал </a:t>
            </a:r>
            <a:r>
              <a:rPr lang="ru-RU">
                <a:solidFill>
                  <a:schemeClr val="dk1"/>
                </a:solidFill>
              </a:rPr>
              <a:t>(щороку визначається комісією, що утворюється Державною службою якості освіти)</a:t>
            </a:r>
            <a:endParaRPr sz="2400">
              <a:solidFill>
                <a:schemeClr val="dk1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ru-RU" sz="2400">
                <a:solidFill>
                  <a:schemeClr val="dk1"/>
                </a:solidFill>
              </a:rPr>
              <a:t>Інформація про успішне проходження сертифікації у вигляді графічного зображення сертифіката розміщується в кабінетах учасників сертифікації не пізніше ніж через десять робочих днів з моменту встановлення комісією граничної кількості балів.</a:t>
            </a:r>
            <a:endParaRPr sz="2400">
              <a:solidFill>
                <a:schemeClr val="dk1"/>
              </a:solidFill>
            </a:endParaRPr>
          </a:p>
          <a:p>
            <a:pPr marL="342900" lvl="0" indent="-22098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</a:pPr>
            <a:endParaRPr sz="2400">
              <a:solidFill>
                <a:schemeClr val="dk1"/>
              </a:solidFill>
            </a:endParaRPr>
          </a:p>
          <a:p>
            <a:pPr marL="342900" lvl="0" indent="-25145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/>
          </a:p>
        </p:txBody>
      </p:sp>
    </p:spTree>
  </p:cSld>
  <p:clrMapOvr>
    <a:masterClrMapping/>
  </p:clrMapOvr>
  <p:transition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7"/>
          <p:cNvSpPr txBox="1">
            <a:spLocks noGrp="1"/>
          </p:cNvSpPr>
          <p:nvPr>
            <p:ph type="title"/>
          </p:nvPr>
        </p:nvSpPr>
        <p:spPr>
          <a:xfrm>
            <a:off x="913774" y="609600"/>
            <a:ext cx="8961746" cy="1605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B87D5"/>
              </a:buClr>
              <a:buSzPts val="3600"/>
              <a:buFont typeface="verdana"/>
              <a:buNone/>
            </a:pPr>
            <a:r>
              <a:rPr lang="ru-RU" b="1">
                <a:solidFill>
                  <a:srgbClr val="0B87D5"/>
                </a:solidFill>
                <a:latin typeface="verdana"/>
                <a:ea typeface="verdana"/>
                <a:cs typeface="verdana"/>
                <a:sym typeface="verdana"/>
              </a:rPr>
              <a:t>Для вчителя, що успішно </a:t>
            </a:r>
            <a:br>
              <a:rPr lang="ru-RU" b="1">
                <a:solidFill>
                  <a:srgbClr val="0B87D5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ru-RU" b="1">
                <a:solidFill>
                  <a:srgbClr val="0B87D5"/>
                </a:solidFill>
                <a:latin typeface="verdana"/>
                <a:ea typeface="verdana"/>
                <a:cs typeface="verdana"/>
                <a:sym typeface="verdana"/>
              </a:rPr>
              <a:t>пройшов сертифікацію:</a:t>
            </a:r>
            <a:endParaRPr>
              <a:solidFill>
                <a:srgbClr val="0B87D5"/>
              </a:solidFill>
            </a:endParaRPr>
          </a:p>
        </p:txBody>
      </p:sp>
      <p:sp>
        <p:nvSpPr>
          <p:cNvPr id="267" name="Google Shape;267;p17"/>
          <p:cNvSpPr txBox="1">
            <a:spLocks noGrp="1"/>
          </p:cNvSpPr>
          <p:nvPr>
            <p:ph type="body" idx="1"/>
          </p:nvPr>
        </p:nvSpPr>
        <p:spPr>
          <a:xfrm>
            <a:off x="231820" y="2163651"/>
            <a:ext cx="3991180" cy="1585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uk-UA" sz="2800" dirty="0">
                <a:latin typeface="Times New Roman"/>
                <a:ea typeface="Times New Roman"/>
                <a:cs typeface="Times New Roman"/>
                <a:sym typeface="Times New Roman"/>
              </a:rPr>
              <a:t>передбачається надбавка 20% до заробітної плати впродовж 3 років чинності сертифікату</a:t>
            </a:r>
          </a:p>
        </p:txBody>
      </p:sp>
      <p:sp>
        <p:nvSpPr>
          <p:cNvPr id="268" name="Google Shape;268;p17"/>
          <p:cNvSpPr txBox="1">
            <a:spLocks noGrp="1"/>
          </p:cNvSpPr>
          <p:nvPr>
            <p:ph type="body" idx="2"/>
          </p:nvPr>
        </p:nvSpPr>
        <p:spPr>
          <a:xfrm>
            <a:off x="12270811" y="10375941"/>
            <a:ext cx="3313600" cy="923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120"/>
              <a:buNone/>
            </a:pPr>
            <a:endParaRPr/>
          </a:p>
        </p:txBody>
      </p:sp>
      <p:sp>
        <p:nvSpPr>
          <p:cNvPr id="269" name="Google Shape;269;p17"/>
          <p:cNvSpPr txBox="1">
            <a:spLocks noGrp="1"/>
          </p:cNvSpPr>
          <p:nvPr>
            <p:ph type="body" idx="3"/>
          </p:nvPr>
        </p:nvSpPr>
        <p:spPr>
          <a:xfrm>
            <a:off x="4212750" y="2202287"/>
            <a:ext cx="3531161" cy="2513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uk-UA" sz="2800" dirty="0">
                <a:latin typeface="Times New Roman"/>
                <a:ea typeface="Times New Roman"/>
                <a:cs typeface="Times New Roman"/>
                <a:sym typeface="Times New Roman"/>
              </a:rPr>
              <a:t>зараховуватиметься успішне проходження сертифікації як чергове (позачергове) проходження атестації</a:t>
            </a:r>
          </a:p>
        </p:txBody>
      </p:sp>
      <p:sp>
        <p:nvSpPr>
          <p:cNvPr id="270" name="Google Shape;270;p17"/>
          <p:cNvSpPr txBox="1">
            <a:spLocks noGrp="1"/>
          </p:cNvSpPr>
          <p:nvPr>
            <p:ph type="body" idx="5"/>
          </p:nvPr>
        </p:nvSpPr>
        <p:spPr>
          <a:xfrm>
            <a:off x="8022396" y="2086376"/>
            <a:ext cx="3890561" cy="1777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uk-UA" sz="2800" dirty="0">
                <a:solidFill>
                  <a:srgbClr val="0C0C0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присвоєнням  наступної кваліфікаційної категорії або підтвердження наявної вищої категорії</a:t>
            </a:r>
            <a:endParaRPr lang="uk-UA" sz="2800" dirty="0"/>
          </a:p>
        </p:txBody>
      </p:sp>
      <p:pic>
        <p:nvPicPr>
          <p:cNvPr id="271" name="Google Shape;271;p17" descr="Ð ÐµÐ·ÑÐ»ÑÑÐ°Ñ Ð¿Ð¾ÑÑÐºÑ Ð·Ð¾Ð±ÑÐ°Ð¶ÐµÐ½Ñ Ð·Ð° Ð·Ð°Ð¿Ð¸ÑÐ¾Ð¼ &quot;Ð²ÑÐ¸ÑÐµÐ»Ñ Ð½Ð¾Ð²Ð¾Ñ ÑÐºÐ¾Ð»Ð¸ ÐºÐ°ÑÑÐ¸Ð½ÐºÐ¸&quot;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1475" y="3971108"/>
            <a:ext cx="2695575" cy="1695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7" descr="Ð ÐµÐ·ÑÐ»ÑÑÐ°Ñ Ð¿Ð¾ÑÑÐºÑ Ð·Ð¾Ð±ÑÐ°Ð¶ÐµÐ½Ñ Ð·Ð° Ð·Ð°Ð¿Ð¸ÑÐ¾Ð¼ &quot;Ð²ÑÐ¸ÑÐµÐ»Ñ Ð½Ð¾Ð²Ð¾Ñ ÑÐºÐ¾Ð»Ð¸ ÐºÐ°ÑÑÐ¸Ð½ÐºÐ¸&quot;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45467" y="3863662"/>
            <a:ext cx="3378509" cy="1669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17" descr="Ð ÐµÐ·ÑÐ»ÑÑÐ°Ñ Ð¿Ð¾ÑÑÐºÑ Ð·Ð¾Ð±ÑÐ°Ð¶ÐµÐ½Ñ Ð·Ð° Ð·Ð°Ð¿Ð¸ÑÐ¾Ð¼ &quot;Ð²ÑÐ¸ÑÐµÐ»Ñ Ð½Ð¾Ð²Ð¾Ñ ÑÐºÐ¾Ð»Ð¸ ÐºÐ°ÑÑÐ¸Ð½ÐºÐ¸&quot;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93456" y="4814351"/>
            <a:ext cx="3181350" cy="143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9"/>
          <p:cNvSpPr txBox="1">
            <a:spLocks noGrp="1"/>
          </p:cNvSpPr>
          <p:nvPr>
            <p:ph type="ctrTitle"/>
          </p:nvPr>
        </p:nvSpPr>
        <p:spPr>
          <a:xfrm>
            <a:off x="1507066" y="2404534"/>
            <a:ext cx="8563525" cy="1646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861A9"/>
              </a:buClr>
              <a:buSzPts val="5400"/>
              <a:buFont typeface="Libre Franklin Thin"/>
              <a:buNone/>
            </a:pPr>
            <a:r>
              <a:rPr lang="ru-RU">
                <a:solidFill>
                  <a:srgbClr val="2861A9"/>
                </a:solidFill>
              </a:rPr>
              <a:t>Дякую!</a:t>
            </a:r>
            <a:br>
              <a:rPr lang="ru-RU">
                <a:solidFill>
                  <a:srgbClr val="2861A9"/>
                </a:solidFill>
              </a:rPr>
            </a:br>
            <a:r>
              <a:rPr lang="ru-RU">
                <a:solidFill>
                  <a:srgbClr val="2861A9"/>
                </a:solidFill>
              </a:rPr>
              <a:t>Запрошуємо до співпраці</a:t>
            </a:r>
            <a:endParaRPr>
              <a:solidFill>
                <a:srgbClr val="2861A9"/>
              </a:solidFill>
            </a:endParaRPr>
          </a:p>
        </p:txBody>
      </p:sp>
    </p:spTree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Аспект">
  <a:themeElements>
    <a:clrScheme name="Волна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1308</Words>
  <Application>Microsoft Office PowerPoint</Application>
  <PresentationFormat>Широкоэкранный</PresentationFormat>
  <Paragraphs>93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Libre Franklin Thin</vt:lpstr>
      <vt:lpstr>Libre Franklin</vt:lpstr>
      <vt:lpstr>Noto Sans Symbols</vt:lpstr>
      <vt:lpstr>Batang</vt:lpstr>
      <vt:lpstr>Times New Roman</vt:lpstr>
      <vt:lpstr>verdana</vt:lpstr>
      <vt:lpstr>Arial</vt:lpstr>
      <vt:lpstr>Аспект</vt:lpstr>
      <vt:lpstr>Презентация PowerPoint</vt:lpstr>
      <vt:lpstr>ЗАКОНОДАВСТВО</vt:lpstr>
      <vt:lpstr>МЕТА СЕРТИФІКАЦІЇ</vt:lpstr>
      <vt:lpstr>ОСНОВНІ ЗАСАДИ СЕРТИФІКАЦІЇ</vt:lpstr>
      <vt:lpstr>ХТО МОЖЕ ВЗЯТИ УЧАСТЬ У СЕРТИФІКАЦІЇ?</vt:lpstr>
      <vt:lpstr>Особливості реєстрації  для проходження сертифікації</vt:lpstr>
      <vt:lpstr>Реєстрація</vt:lpstr>
      <vt:lpstr>Подання реєстраційних документів</vt:lpstr>
      <vt:lpstr>Презентация PowerPoint</vt:lpstr>
      <vt:lpstr>Етапи сертифікації 2021</vt:lpstr>
      <vt:lpstr>НЕЗАЛЕЖНЕ ТЕСТУВАННЯ</vt:lpstr>
      <vt:lpstr>ІІ. Самооцінювання </vt:lpstr>
      <vt:lpstr>ІІІ. Вивчення практичного досвіду роботи учасників сертифікації </vt:lpstr>
      <vt:lpstr>Презентация PowerPoint</vt:lpstr>
      <vt:lpstr>Презентация PowerPoint</vt:lpstr>
      <vt:lpstr>Визначення результатів сертифікації  та видача сертифікатів </vt:lpstr>
      <vt:lpstr>Для вчителя, що успішно  пройшов сертифікацію:</vt:lpstr>
      <vt:lpstr>Дякую! Запрошуємо до співпраці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Баланова</dc:creator>
  <cp:lastModifiedBy>Вікторія Дзюба</cp:lastModifiedBy>
  <cp:revision>7</cp:revision>
  <cp:lastPrinted>2021-01-18T09:46:26Z</cp:lastPrinted>
  <dcterms:created xsi:type="dcterms:W3CDTF">2019-01-02T12:16:36Z</dcterms:created>
  <dcterms:modified xsi:type="dcterms:W3CDTF">2021-08-18T06:51:52Z</dcterms:modified>
</cp:coreProperties>
</file>